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39"/>
  </p:notesMasterIdLst>
  <p:sldIdLst>
    <p:sldId id="414" r:id="rId5"/>
    <p:sldId id="379" r:id="rId6"/>
    <p:sldId id="513" r:id="rId7"/>
    <p:sldId id="522" r:id="rId8"/>
    <p:sldId id="473" r:id="rId9"/>
    <p:sldId id="338" r:id="rId10"/>
    <p:sldId id="495" r:id="rId11"/>
    <p:sldId id="496" r:id="rId12"/>
    <p:sldId id="497" r:id="rId13"/>
    <p:sldId id="523" r:id="rId14"/>
    <p:sldId id="503" r:id="rId15"/>
    <p:sldId id="504" r:id="rId16"/>
    <p:sldId id="526" r:id="rId17"/>
    <p:sldId id="505" r:id="rId18"/>
    <p:sldId id="506" r:id="rId19"/>
    <p:sldId id="527" r:id="rId20"/>
    <p:sldId id="318" r:id="rId21"/>
    <p:sldId id="415" r:id="rId22"/>
    <p:sldId id="528" r:id="rId23"/>
    <p:sldId id="515" r:id="rId24"/>
    <p:sldId id="512" r:id="rId25"/>
    <p:sldId id="529" r:id="rId26"/>
    <p:sldId id="498" r:id="rId27"/>
    <p:sldId id="530" r:id="rId28"/>
    <p:sldId id="532" r:id="rId29"/>
    <p:sldId id="507" r:id="rId30"/>
    <p:sldId id="508" r:id="rId31"/>
    <p:sldId id="534" r:id="rId32"/>
    <p:sldId id="531" r:id="rId33"/>
    <p:sldId id="520" r:id="rId34"/>
    <p:sldId id="533" r:id="rId35"/>
    <p:sldId id="535" r:id="rId36"/>
    <p:sldId id="514" r:id="rId37"/>
    <p:sldId id="316" r:id="rId38"/>
  </p:sldIdLst>
  <p:sldSz cx="12192000" cy="6858000"/>
  <p:notesSz cx="12192000" cy="6858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B827D"/>
    <a:srgbClr val="F5F3F2"/>
    <a:srgbClr val="F4F3F1"/>
    <a:srgbClr val="48A49F"/>
    <a:srgbClr val="BBD8D9"/>
    <a:srgbClr val="89837D"/>
    <a:srgbClr val="76726D"/>
    <a:srgbClr val="BFE1DE"/>
    <a:srgbClr val="87E1DE"/>
    <a:srgbClr val="BAAA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493" autoAdjust="0"/>
    <p:restoredTop sz="95253" autoAdjust="0"/>
  </p:normalViewPr>
  <p:slideViewPr>
    <p:cSldViewPr snapToGrid="0" snapToObjects="1">
      <p:cViewPr>
        <p:scale>
          <a:sx n="90" d="100"/>
          <a:sy n="90" d="100"/>
        </p:scale>
        <p:origin x="-408" y="-600"/>
      </p:cViewPr>
      <p:guideLst>
        <p:guide orient="horz" pos="2880"/>
        <p:guide pos="216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zález Rodríguez, Borja Jesús" userId="0baa9ac7-3a03-4825-972b-84249acf38f3" providerId="ADAL" clId="{8114CC36-66E6-4F3A-BD94-1D28E7ED8229}"/>
    <pc:docChg chg="custSel modSld">
      <pc:chgData name="González Rodríguez, Borja Jesús" userId="0baa9ac7-3a03-4825-972b-84249acf38f3" providerId="ADAL" clId="{8114CC36-66E6-4F3A-BD94-1D28E7ED8229}" dt="2024-11-28T09:27:41.826" v="1" actId="14826"/>
      <pc:docMkLst>
        <pc:docMk/>
      </pc:docMkLst>
      <pc:sldChg chg="modSp">
        <pc:chgData name="González Rodríguez, Borja Jesús" userId="0baa9ac7-3a03-4825-972b-84249acf38f3" providerId="ADAL" clId="{8114CC36-66E6-4F3A-BD94-1D28E7ED8229}" dt="2024-11-28T09:27:41.826" v="1" actId="14826"/>
        <pc:sldMkLst>
          <pc:docMk/>
          <pc:sldMk cId="1865765547" sldId="531"/>
        </pc:sldMkLst>
        <pc:picChg chg="mod">
          <ac:chgData name="González Rodríguez, Borja Jesús" userId="0baa9ac7-3a03-4825-972b-84249acf38f3" providerId="ADAL" clId="{8114CC36-66E6-4F3A-BD94-1D28E7ED8229}" dt="2024-11-28T09:27:41.826" v="1" actId="14826"/>
          <ac:picMkLst>
            <pc:docMk/>
            <pc:sldMk cId="1865765547" sldId="531"/>
            <ac:picMk id="5" creationId="{B0681F12-291C-6219-69B9-F465DF735379}"/>
          </ac:picMkLst>
        </pc:picChg>
      </pc:sldChg>
      <pc:sldChg chg="modSp mod">
        <pc:chgData name="González Rodríguez, Borja Jesús" userId="0baa9ac7-3a03-4825-972b-84249acf38f3" providerId="ADAL" clId="{8114CC36-66E6-4F3A-BD94-1D28E7ED8229}" dt="2024-11-28T09:26:28.698" v="0" actId="2084"/>
        <pc:sldMkLst>
          <pc:docMk/>
          <pc:sldMk cId="2830503524" sldId="534"/>
        </pc:sldMkLst>
        <pc:graphicFrameChg chg="modGraphic">
          <ac:chgData name="González Rodríguez, Borja Jesús" userId="0baa9ac7-3a03-4825-972b-84249acf38f3" providerId="ADAL" clId="{8114CC36-66E6-4F3A-BD94-1D28E7ED8229}" dt="2024-11-28T09:26:28.698" v="0" actId="2084"/>
          <ac:graphicFrameMkLst>
            <pc:docMk/>
            <pc:sldMk cId="2830503524" sldId="534"/>
            <ac:graphicFrameMk id="16" creationId="{C8B9A263-B1C4-A770-3DFA-8B348C5F1BEF}"/>
          </ac:graphicFrameMkLst>
        </pc:graphicFrameChg>
      </pc:sldChg>
    </pc:docChg>
  </pc:docChgLst>
  <pc:docChgLst>
    <pc:chgData name="González Rodríguez, Borja Jesús" userId="0baa9ac7-3a03-4825-972b-84249acf38f3" providerId="ADAL" clId="{10A7BE8C-1EE9-4D29-A908-E76DEA3BE6D4}"/>
    <pc:docChg chg="modSld">
      <pc:chgData name="González Rodríguez, Borja Jesús" userId="0baa9ac7-3a03-4825-972b-84249acf38f3" providerId="ADAL" clId="{10A7BE8C-1EE9-4D29-A908-E76DEA3BE6D4}" dt="2025-02-23T16:36:55.347" v="239" actId="14734"/>
      <pc:docMkLst>
        <pc:docMk/>
      </pc:docMkLst>
      <pc:sldChg chg="modSp mod">
        <pc:chgData name="González Rodríguez, Borja Jesús" userId="0baa9ac7-3a03-4825-972b-84249acf38f3" providerId="ADAL" clId="{10A7BE8C-1EE9-4D29-A908-E76DEA3BE6D4}" dt="2025-02-23T16:36:55.347" v="239" actId="14734"/>
        <pc:sldMkLst>
          <pc:docMk/>
          <pc:sldMk cId="2830503524" sldId="534"/>
        </pc:sldMkLst>
        <pc:graphicFrameChg chg="modGraphic">
          <ac:chgData name="González Rodríguez, Borja Jesús" userId="0baa9ac7-3a03-4825-972b-84249acf38f3" providerId="ADAL" clId="{10A7BE8C-1EE9-4D29-A908-E76DEA3BE6D4}" dt="2025-02-23T16:36:55.347" v="239" actId="14734"/>
          <ac:graphicFrameMkLst>
            <pc:docMk/>
            <pc:sldMk cId="2830503524" sldId="534"/>
            <ac:graphicFrameMk id="16" creationId="{C8B9A263-B1C4-A770-3DFA-8B348C5F1BEF}"/>
          </ac:graphicFrameMkLst>
        </pc:graphicFrame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6905625" y="0"/>
            <a:ext cx="52832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B6C6F45-450A-4546-A264-7F4893F84397}" type="datetimeFigureOut">
              <a:t>23/02/2025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38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219200" y="3300413"/>
            <a:ext cx="97536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/>
              <a:t>Click to edit Master text styles</a:t>
            </a:r>
          </a:p>
          <a:p>
            <a:pPr lvl="1" rtl="0"/>
            <a:r>
              <a:rPr lang="en-gb"/>
              <a:t>Second level</a:t>
            </a:r>
          </a:p>
          <a:p>
            <a:pPr lvl="2" rtl="0"/>
            <a:r>
              <a:rPr lang="en-gb"/>
              <a:t>Third level</a:t>
            </a:r>
          </a:p>
          <a:p>
            <a:pPr lvl="3" rtl="0"/>
            <a:r>
              <a:rPr lang="en-gb"/>
              <a:t>Fourth level</a:t>
            </a:r>
          </a:p>
          <a:p>
            <a:pPr lvl="4" rtl="0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6905625" y="6513513"/>
            <a:ext cx="52832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1524DC64-2756-4221-83E0-DEA5878CF398}" type="slidenum">
              <a:t>‹Nº›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434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524DC64-2756-4221-83E0-DEA5878CF398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742408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524DC64-2756-4221-83E0-DEA5878CF398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4731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1524DC64-2756-4221-83E0-DEA5878CF398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953772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524DC64-2756-4221-83E0-DEA5878CF398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657137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1524DC64-2756-4221-83E0-DEA5878CF398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5315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914400" y="2125980"/>
            <a:ext cx="10363200" cy="14401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828800" y="3840480"/>
            <a:ext cx="8534400" cy="17145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 rtlCol="0"/>
          <a:lstStyle>
            <a:lvl1pPr>
              <a:defRPr sz="3000" b="1" i="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 rtlCol="0"/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 rtlCol="0"/>
          <a:lstStyle>
            <a:lvl1pPr>
              <a:defRPr sz="3000" b="1" i="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 rtlCol="0"/>
          <a:lstStyle>
            <a:lvl1pPr>
              <a:defRPr sz="3000" b="1" i="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 rtlCol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 rtlCol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 rtlCol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12189460" cy="6858000"/>
          </a:xfrm>
          <a:custGeom>
            <a:avLst/>
            <a:gdLst/>
            <a:ahLst/>
            <a:cxnLst/>
            <a:rect l="l" t="t" r="r" b="b"/>
            <a:pathLst>
              <a:path w="12189460" h="6858000">
                <a:moveTo>
                  <a:pt x="12188952" y="0"/>
                </a:moveTo>
                <a:lnTo>
                  <a:pt x="0" y="0"/>
                </a:lnTo>
                <a:lnTo>
                  <a:pt x="0" y="6858000"/>
                </a:lnTo>
                <a:lnTo>
                  <a:pt x="12188952" y="6858000"/>
                </a:lnTo>
                <a:lnTo>
                  <a:pt x="12188952" y="0"/>
                </a:lnTo>
                <a:close/>
              </a:path>
            </a:pathLst>
          </a:custGeom>
          <a:solidFill>
            <a:srgbClr val="F5F3F2"/>
          </a:solidFill>
        </p:spPr>
        <p:txBody>
          <a:bodyPr wrap="square" lIns="0" tIns="0" rIns="0" bIns="0" rtlCol="0"/>
          <a:lstStyle/>
          <a:p>
            <a:pPr rtl="0"/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66719" y="1518921"/>
            <a:ext cx="7258560" cy="4826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 sz="3000" b="1" i="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rtl="0"/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09600" y="1577340"/>
            <a:ext cx="10972800" cy="452628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/>
            </a:lvl1pPr>
          </a:lstStyle>
          <a:p>
            <a:pPr rtl="0"/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1D8BD707-D9CF-40AE-B4C6-C98DA3205C09}" type="datetimeFigureOut">
              <a:rPr lang="en-US"/>
              <a:t>2/23/2025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0"/>
            <a:ext cx="2804160" cy="342900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B6F15528-21DE-4FAA-801E-634DDDAF4B2B}" type="slidenum"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102102-8720-58CB-9102-DBA2F627A0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5" b="14335"/>
          <a:stretch/>
        </p:blipFill>
        <p:spPr>
          <a:xfrm>
            <a:off x="397933" y="380988"/>
            <a:ext cx="11396134" cy="6096012"/>
          </a:xfrm>
          <a:prstGeom prst="rect">
            <a:avLst/>
          </a:prstGeom>
        </p:spPr>
      </p:pic>
      <p:sp>
        <p:nvSpPr>
          <p:cNvPr id="18" name="object 3">
            <a:extLst>
              <a:ext uri="{FF2B5EF4-FFF2-40B4-BE49-F238E27FC236}">
                <a16:creationId xmlns:a16="http://schemas.microsoft.com/office/drawing/2014/main" id="{66A6349F-AFBA-B242-9A8A-7B0D69DC34F5}"/>
              </a:ext>
            </a:extLst>
          </p:cNvPr>
          <p:cNvSpPr txBox="1"/>
          <p:nvPr/>
        </p:nvSpPr>
        <p:spPr>
          <a:xfrm>
            <a:off x="3428949" y="4592876"/>
            <a:ext cx="5333111" cy="470642"/>
          </a:xfrm>
          <a:prstGeom prst="rect">
            <a:avLst/>
          </a:prstGeom>
        </p:spPr>
        <p:txBody>
          <a:bodyPr vert="horz" wrap="square" lIns="0" tIns="46990" rIns="0" bIns="0" rtlCol="0" anchor="t">
            <a:spAutoFit/>
          </a:bodyPr>
          <a:lstStyle/>
          <a:p>
            <a:pPr marL="710565" marR="5080" indent="-698500" algn="ctr" rtl="0">
              <a:lnSpc>
                <a:spcPts val="3300"/>
              </a:lnSpc>
            </a:pPr>
            <a:r>
              <a:rPr lang="en-gb" sz="3200" b="1" dirty="0">
                <a:solidFill>
                  <a:schemeClr val="bg1"/>
                </a:solidFill>
                <a:latin typeface="Georgia"/>
                <a:cs typeface="Georgia"/>
              </a:rPr>
              <a:t>Meliá Barcelona Sky</a:t>
            </a:r>
            <a:endParaRPr lang="es-ES" sz="3200" dirty="0">
              <a:solidFill>
                <a:schemeClr val="bg1"/>
              </a:solidFill>
              <a:latin typeface="Georgia"/>
              <a:cs typeface="Georgia"/>
            </a:endParaRPr>
          </a:p>
        </p:txBody>
      </p:sp>
      <p:sp>
        <p:nvSpPr>
          <p:cNvPr id="20" name="object 8">
            <a:extLst>
              <a:ext uri="{FF2B5EF4-FFF2-40B4-BE49-F238E27FC236}">
                <a16:creationId xmlns:a16="http://schemas.microsoft.com/office/drawing/2014/main" id="{0CEFC5BA-3BF4-E64D-9C52-E07C913DF0F8}"/>
              </a:ext>
            </a:extLst>
          </p:cNvPr>
          <p:cNvSpPr/>
          <p:nvPr/>
        </p:nvSpPr>
        <p:spPr>
          <a:xfrm>
            <a:off x="5946140" y="5127584"/>
            <a:ext cx="299720" cy="0"/>
          </a:xfrm>
          <a:custGeom>
            <a:avLst/>
            <a:gdLst/>
            <a:ahLst/>
            <a:cxnLst/>
            <a:rect l="l" t="t" r="r" b="b"/>
            <a:pathLst>
              <a:path w="299720">
                <a:moveTo>
                  <a:pt x="0" y="0"/>
                </a:moveTo>
                <a:lnTo>
                  <a:pt x="299123" y="0"/>
                </a:lnTo>
              </a:path>
            </a:pathLst>
          </a:custGeom>
          <a:ln w="17995">
            <a:solidFill>
              <a:schemeClr val="bg1"/>
            </a:solidFill>
          </a:ln>
        </p:spPr>
        <p:txBody>
          <a:bodyPr wrap="square" lIns="0" tIns="0" rIns="0" bIns="0" rtlCol="0"/>
          <a:lstStyle/>
          <a:p>
            <a:pPr rtl="0"/>
            <a:endParaRPr>
              <a:solidFill>
                <a:srgbClr val="8B827D"/>
              </a:solidFill>
            </a:endParaRPr>
          </a:p>
        </p:txBody>
      </p:sp>
      <p:pic>
        <p:nvPicPr>
          <p:cNvPr id="13" name="Imagen 12" descr="Texto&#10;&#10;Descripción generada automáticamente">
            <a:extLst>
              <a:ext uri="{FF2B5EF4-FFF2-40B4-BE49-F238E27FC236}">
                <a16:creationId xmlns:a16="http://schemas.microsoft.com/office/drawing/2014/main" id="{CB5CC51C-DDFD-AB40-8DAE-A0D35DC09A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2775" y="602964"/>
            <a:ext cx="1405466" cy="140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484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86FDF-CCE1-66B9-C33F-E1DFC23DF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8" r="16678"/>
          <a:stretch/>
        </p:blipFill>
        <p:spPr>
          <a:xfrm>
            <a:off x="6186711" y="671403"/>
            <a:ext cx="5507636" cy="560159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62" y="2638020"/>
            <a:ext cx="3546861" cy="923330"/>
          </a:xfrm>
        </p:spPr>
        <p:txBody>
          <a:bodyPr rtlCol="0"/>
          <a:lstStyle/>
          <a:p>
            <a:pPr algn="l" rtl="0"/>
            <a:r>
              <a:rPr lang="en-GB" dirty="0"/>
              <a:t>Premium Room Sea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168562" y="4137422"/>
            <a:ext cx="3546861" cy="114505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 King-size bed or two single beds | 30 m² – Option for a family room (2 connecting rooms | 60 m²). Total of 14 rooms.</a:t>
            </a:r>
            <a:endParaRPr lang="en-US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Breathtaking panoramic views of the Mediterranean.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4997947-9D9D-F765-0AF3-1A85E3203802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7A11E-524C-D6BA-2EAC-42FF58DF8F60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6D577-4E3C-30C2-27AC-061DC34220D4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1294766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733B586-9CFB-9A6A-69BA-1162EED7C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6" r="21376"/>
          <a:stretch/>
        </p:blipFill>
        <p:spPr>
          <a:xfrm>
            <a:off x="921443" y="671403"/>
            <a:ext cx="5471890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609601"/>
            <a:ext cx="4596061" cy="923330"/>
          </a:xfrm>
        </p:spPr>
        <p:txBody>
          <a:bodyPr rtlCol="0"/>
          <a:lstStyle/>
          <a:p>
            <a:pPr rtl="0"/>
            <a:r>
              <a:rPr lang="en-gb" dirty="0"/>
              <a:t>The Level</a:t>
            </a:r>
            <a:br>
              <a:rPr lang="en-gb" dirty="0"/>
            </a:br>
            <a:r>
              <a:rPr lang="en-GB" dirty="0"/>
              <a:t>Room</a:t>
            </a:r>
            <a:endParaRPr lang="en-gb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97ADD290-33CD-AB8E-07F8-9D99EC427E5C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BD4BE76-C1FC-A15F-683C-9575F1863662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D78A08A-14ED-D547-B8E2-25BA0EBCB6FE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6" name="TextBox 9">
            <a:extLst>
              <a:ext uri="{FF2B5EF4-FFF2-40B4-BE49-F238E27FC236}">
                <a16:creationId xmlns:a16="http://schemas.microsoft.com/office/drawing/2014/main" id="{64899415-1E55-6772-6DB6-D6431EB1AA1F}"/>
              </a:ext>
            </a:extLst>
          </p:cNvPr>
          <p:cNvSpPr txBox="1"/>
          <p:nvPr/>
        </p:nvSpPr>
        <p:spPr>
          <a:xfrm>
            <a:off x="6904883" y="1720275"/>
            <a:ext cx="3767123" cy="152913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1 King-size bed or two single beds | 25 m² – Option for a family room (2 connecting rooms | 50 m²). Total of 29 rooms.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ideal room for a getaway. It features a modern bedroom, a 32" flat-screen TV, a rain-effect shower, a desk area, and panoramic views of Barcelona.</a:t>
            </a:r>
          </a:p>
        </p:txBody>
      </p:sp>
    </p:spTree>
    <p:extLst>
      <p:ext uri="{BB962C8B-B14F-4D97-AF65-F5344CB8AC3E}">
        <p14:creationId xmlns:p14="http://schemas.microsoft.com/office/powerpoint/2010/main" val="28583854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376442-BA1B-7B4B-6766-562E6A390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17208"/>
          <a:stretch/>
        </p:blipFill>
        <p:spPr>
          <a:xfrm>
            <a:off x="6186709" y="673433"/>
            <a:ext cx="5507638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445" y="1452122"/>
            <a:ext cx="3133795" cy="1846659"/>
          </a:xfrm>
        </p:spPr>
        <p:txBody>
          <a:bodyPr rtlCol="0"/>
          <a:lstStyle/>
          <a:p>
            <a:pPr algn="l" rtl="0"/>
            <a:r>
              <a:rPr lang="en-US" dirty="0"/>
              <a:t>The Level Grand Premium Room City View 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B93FEE8-783E-8575-8244-B0F3BDBBD12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SERRANO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9C102-E5C6-5AA5-4750-B3935110A903}"/>
              </a:ext>
            </a:extLst>
          </p:cNvPr>
          <p:cNvCxnSpPr>
            <a:cxnSpLocks/>
          </p:cNvCxnSpPr>
          <p:nvPr/>
        </p:nvCxnSpPr>
        <p:spPr>
          <a:xfrm>
            <a:off x="497653" y="4255231"/>
            <a:ext cx="0" cy="2022902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215445" y="3388054"/>
            <a:ext cx="3346088" cy="1913216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1 King-size bed or two single beds | 25 m² – Option for a family room (2 connecting rooms | 50 m²). Total of 52 rooms.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Located on the hotel's highest floors, this room shines with its own light. It features large designer windows, a bedroom with top-quality furnishings, and a glass-enclosed bathroom with a rain-effect shower.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7122746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376442-BA1B-7B4B-6766-562E6A390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4" r="17214"/>
          <a:stretch/>
        </p:blipFill>
        <p:spPr>
          <a:xfrm>
            <a:off x="6186709" y="673433"/>
            <a:ext cx="5507638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445" y="1452122"/>
            <a:ext cx="3206947" cy="2308324"/>
          </a:xfrm>
        </p:spPr>
        <p:txBody>
          <a:bodyPr rtlCol="0"/>
          <a:lstStyle/>
          <a:p>
            <a:pPr algn="l" rtl="0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Grand  Premium </a:t>
            </a:r>
            <a:r>
              <a:rPr lang="es-ES" dirty="0" err="1"/>
              <a:t>Room</a:t>
            </a:r>
            <a:r>
              <a:rPr lang="es-ES" dirty="0"/>
              <a:t> Sea View</a:t>
            </a:r>
            <a:br>
              <a:rPr lang="es-ES" dirty="0"/>
            </a:b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215445" y="3472732"/>
            <a:ext cx="3346088" cy="152913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1 King-size bed or two single beds | 30 m² – Option for a family room (2 connecting rooms | 60 m²). Total of 25 rooms.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This splendid room with panoramic sea views features a comfortable bedroom, a 55” flat-screen TV, and a full bathroom to start your day off right.</a:t>
            </a:r>
            <a:endParaRPr lang="es-ES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EDD9A16-F35A-19DC-196B-493C6306D2F9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34BC7F-EC35-D0FE-28D4-745A1170932D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085E77C-0A92-2491-FCAC-D95DF8BCD2A1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4030594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AD9EF2-D31F-53F5-5C6C-1AD816771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87" t="327" r="23829" b="-327"/>
          <a:stretch/>
        </p:blipFill>
        <p:spPr>
          <a:xfrm>
            <a:off x="863926" y="673433"/>
            <a:ext cx="5532947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609600"/>
            <a:ext cx="4010280" cy="1384995"/>
          </a:xfrm>
        </p:spPr>
        <p:txBody>
          <a:bodyPr rtlCol="0"/>
          <a:lstStyle/>
          <a:p>
            <a:pPr rtl="0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Suite </a:t>
            </a:r>
            <a:r>
              <a:rPr lang="es-ES" dirty="0" err="1"/>
              <a:t>Room</a:t>
            </a:r>
            <a:br>
              <a:rPr lang="es-ES" dirty="0"/>
            </a:br>
            <a:r>
              <a:rPr lang="es-ES" dirty="0"/>
              <a:t>City View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6904884" y="2136434"/>
            <a:ext cx="3719000" cy="172117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 King-size double bed | 50 m² - Option for a family room | 50 m². A total of 13 rooms. 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This suite, located at the highest point of the hotel, not only offers the best panoramic views of the city but also features a bedroom, a separate living room, and a bathroom with a glass wall.</a:t>
            </a:r>
          </a:p>
          <a:p>
            <a:pPr marL="12065" indent="0"/>
            <a:endParaRPr lang="es-ES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8555FE3-5105-A622-3095-780E973C401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997C40-C4AA-60FF-2EA0-61045407D74F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CF36D-642F-1271-3D96-27D5E9BE77BF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27702295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4B38F41-00EC-72F3-A26A-53509C3BD8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8" r="17208"/>
          <a:stretch/>
        </p:blipFill>
        <p:spPr>
          <a:xfrm>
            <a:off x="6186709" y="673433"/>
            <a:ext cx="5507637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445" y="1135553"/>
            <a:ext cx="3508699" cy="923330"/>
          </a:xfrm>
        </p:spPr>
        <p:txBody>
          <a:bodyPr rtlCol="0"/>
          <a:lstStyle/>
          <a:p>
            <a:pPr algn="l" rtl="0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Suite </a:t>
            </a:r>
            <a:r>
              <a:rPr lang="es-ES" dirty="0" err="1"/>
              <a:t>Room</a:t>
            </a:r>
            <a:r>
              <a:rPr lang="es-ES" dirty="0"/>
              <a:t> Sea 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215445" y="2689819"/>
            <a:ext cx="3346088" cy="133709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1 King-size double bed | 70 m². A total of 7 rooms.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Spectacular room with views of the Mediterranean. It features a luxurious, fully equipped bedroom, a bright separate living room, and a bathroom with a bathtub.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15E4CB17-5191-3847-EB9B-7A4C72AE5778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E0265A7-75BA-D3A3-BC56-696A4D30DB95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4EA18B-3D9A-B126-3186-CEFFF47009AB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3750457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B5AD9EF2-D31F-53F5-5C6C-1AD8167717C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3" r="17063"/>
          <a:stretch/>
        </p:blipFill>
        <p:spPr>
          <a:xfrm>
            <a:off x="863926" y="678567"/>
            <a:ext cx="5532947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609600"/>
            <a:ext cx="4010280" cy="1384995"/>
          </a:xfrm>
        </p:spPr>
        <p:txBody>
          <a:bodyPr rtlCol="0"/>
          <a:lstStyle/>
          <a:p>
            <a:pPr rtl="0"/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/>
              <a:t> Master Suite </a:t>
            </a:r>
            <a:r>
              <a:rPr lang="es-ES" dirty="0" err="1"/>
              <a:t>Room</a:t>
            </a:r>
            <a:r>
              <a:rPr lang="es-ES" dirty="0"/>
              <a:t> </a:t>
            </a:r>
            <a:br>
              <a:rPr lang="es-ES" dirty="0"/>
            </a:br>
            <a:r>
              <a:rPr lang="es-ES" dirty="0"/>
              <a:t>Sea 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6904884" y="2136434"/>
            <a:ext cx="3719000" cy="1337097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1 King-size double bed | 80 m²</a:t>
            </a:r>
          </a:p>
          <a:p>
            <a:endParaRPr lang="en-US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endParaRPr lang="en-US" sz="1200" dirty="0">
              <a:solidFill>
                <a:schemeClr val="bg1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Georgia" panose="02040502050405020303" pitchFamily="18" charset="0"/>
              </a:rPr>
              <a:t>A suite that exceeds all expectations. Located on the 23rd floor, this luxurious space features a spacious dining area, a living room, a bedroom with a large bed, and a bathroom equipped with a bathtub.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8555FE3-5105-A622-3095-780E973C401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4997C40-C4AA-60FF-2EA0-61045407D74F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C4CF36D-642F-1271-3D96-27D5E9BE77BF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7970032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C3EBD2-A9BA-EF75-7535-B24CF99FE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r="2802"/>
          <a:stretch/>
        </p:blipFill>
        <p:spPr>
          <a:xfrm>
            <a:off x="397933" y="380988"/>
            <a:ext cx="11396133" cy="6096011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933" y="4179486"/>
            <a:ext cx="11396133" cy="470642"/>
          </a:xfrm>
          <a:prstGeom prst="rect">
            <a:avLst/>
          </a:prstGeom>
        </p:spPr>
        <p:txBody>
          <a:bodyPr vert="horz" wrap="square" lIns="0" tIns="46990" rIns="0" bIns="0" rtlCol="0" anchor="t">
            <a:spAutoFit/>
          </a:bodyPr>
          <a:lstStyle/>
          <a:p>
            <a:pPr marL="710565" marR="5080" indent="-698500" algn="ctr" rtl="0">
              <a:lnSpc>
                <a:spcPts val="3300"/>
              </a:lnSpc>
              <a:spcBef>
                <a:spcPts val="370"/>
              </a:spcBef>
            </a:pPr>
            <a:r>
              <a:rPr lang="en-gb" sz="2900" b="1" dirty="0">
                <a:solidFill>
                  <a:srgbClr val="FFFFFF"/>
                </a:solidFill>
                <a:latin typeface="Georgia"/>
                <a:cs typeface="Georgia"/>
              </a:rPr>
              <a:t>The Level</a:t>
            </a:r>
            <a:endParaRPr lang="es-ES" sz="29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4095" y="1766102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FFFFFF"/>
                </a:solidFill>
                <a:latin typeface="Trebuchet MS"/>
                <a:cs typeface="Trebuchet MS"/>
              </a:rPr>
              <a:t>02</a:t>
            </a:r>
            <a:r>
              <a:rPr lang="en-gb" sz="2200" b="1" spc="-4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3785" y="2310955"/>
            <a:ext cx="182880" cy="1655445"/>
            <a:chOff x="6003785" y="2310955"/>
            <a:chExt cx="182880" cy="1655445"/>
          </a:xfrm>
          <a:noFill/>
        </p:grpSpPr>
        <p:sp>
          <p:nvSpPr>
            <p:cNvPr id="6" name="object 6"/>
            <p:cNvSpPr/>
            <p:nvPr/>
          </p:nvSpPr>
          <p:spPr>
            <a:xfrm>
              <a:off x="6003785" y="2310955"/>
              <a:ext cx="182880" cy="1655445"/>
            </a:xfrm>
            <a:custGeom>
              <a:avLst/>
              <a:gdLst/>
              <a:ahLst/>
              <a:cxnLst/>
              <a:rect l="l" t="t" r="r" b="b"/>
              <a:pathLst>
                <a:path w="182879" h="1655445">
                  <a:moveTo>
                    <a:pt x="182879" y="0"/>
                  </a:moveTo>
                  <a:lnTo>
                    <a:pt x="0" y="0"/>
                  </a:lnTo>
                  <a:lnTo>
                    <a:pt x="0" y="1655063"/>
                  </a:lnTo>
                  <a:lnTo>
                    <a:pt x="182879" y="1655063"/>
                  </a:lnTo>
                  <a:lnTo>
                    <a:pt x="18287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4476" y="2385000"/>
              <a:ext cx="0" cy="1504950"/>
            </a:xfrm>
            <a:custGeom>
              <a:avLst/>
              <a:gdLst/>
              <a:ahLst/>
              <a:cxnLst/>
              <a:rect l="l" t="t" r="r" b="b"/>
              <a:pathLst>
                <a:path h="1504950">
                  <a:moveTo>
                    <a:pt x="0" y="0"/>
                  </a:moveTo>
                  <a:lnTo>
                    <a:pt x="0" y="1504797"/>
                  </a:lnTo>
                </a:path>
              </a:pathLst>
            </a:custGeom>
            <a:grpFill/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8214117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3848582-6ACA-FEA5-F5A9-2885F376821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3" r="17443"/>
          <a:stretch/>
        </p:blipFill>
        <p:spPr>
          <a:xfrm>
            <a:off x="924986" y="673433"/>
            <a:ext cx="5471890" cy="56047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858000" y="1607732"/>
            <a:ext cx="4677515" cy="1718419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solidFill>
                  <a:srgbClr val="8F8784"/>
                </a:solidFill>
                <a:latin typeface="Georgia"/>
                <a:cs typeface="Georgia"/>
              </a:rPr>
              <a:t>Designed to meet the highest expectations of our guests, The Level offers the most personalized service with the most exclusive amenities.</a:t>
            </a:r>
          </a:p>
          <a:p>
            <a:pPr marL="12700" marR="35560">
              <a:lnSpc>
                <a:spcPct val="100000"/>
              </a:lnSpc>
              <a:spcBef>
                <a:spcPts val="100"/>
              </a:spcBef>
            </a:pPr>
            <a:endParaRPr lang="en-US" sz="1200" spc="-5" dirty="0">
              <a:solidFill>
                <a:srgbClr val="8F8784"/>
              </a:solidFill>
              <a:latin typeface="Georgia"/>
              <a:cs typeface="Georgia"/>
            </a:endParaRPr>
          </a:p>
          <a:p>
            <a:pPr marL="12700" marR="35560">
              <a:lnSpc>
                <a:spcPct val="100000"/>
              </a:lnSpc>
              <a:spcBef>
                <a:spcPts val="100"/>
              </a:spcBef>
            </a:pPr>
            <a:endParaRPr lang="en-US" sz="1200" spc="-5" dirty="0">
              <a:solidFill>
                <a:srgbClr val="8F8784"/>
              </a:solidFill>
              <a:latin typeface="Georgia"/>
              <a:cs typeface="Georgia"/>
            </a:endParaRPr>
          </a:p>
          <a:p>
            <a:pPr marL="12700" marR="35560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solidFill>
                  <a:srgbClr val="8F8784"/>
                </a:solidFill>
                <a:latin typeface="Georgia"/>
                <a:cs typeface="Georgia"/>
              </a:rPr>
              <a:t>It features a private lounge and concierge service, a wide selection of daily snacks, as well as additional services in premium areas. Our 5-star hotel is located in a prime area.</a:t>
            </a:r>
          </a:p>
          <a:p>
            <a:pPr marL="12700" lvl="0" algn="ctr">
              <a:spcBef>
                <a:spcPts val="200"/>
              </a:spcBef>
            </a:pPr>
            <a:r>
              <a:rPr lang="es-ES" sz="1600" baseline="14814" dirty="0">
                <a:solidFill>
                  <a:srgbClr val="8F8884"/>
                </a:solidFill>
                <a:latin typeface="Georgia"/>
                <a:cs typeface="Georgia"/>
              </a:rPr>
              <a:t>.</a:t>
            </a:r>
            <a:endParaRPr lang="en-US" sz="1600" baseline="14814" dirty="0">
              <a:solidFill>
                <a:srgbClr val="8F8884"/>
              </a:solidFill>
              <a:latin typeface="Georgia"/>
              <a:cs typeface="Georgia"/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609600"/>
            <a:ext cx="4010281" cy="461665"/>
          </a:xfrm>
        </p:spPr>
        <p:txBody>
          <a:bodyPr rtlCol="0"/>
          <a:lstStyle/>
          <a:p>
            <a:pPr rtl="0"/>
            <a:r>
              <a:rPr lang="en-gb" dirty="0"/>
              <a:t>The Level Lounge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2" name="object 2">
            <a:extLst>
              <a:ext uri="{FF2B5EF4-FFF2-40B4-BE49-F238E27FC236}">
                <a16:creationId xmlns:a16="http://schemas.microsoft.com/office/drawing/2014/main" id="{FDEF3412-1C73-1306-4999-B5153022E243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C4FD072-AF9D-FA8B-E19C-0749C10DB7FD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0D572D3-849C-C424-7F1E-4928DBCEF5A4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664BDB7A-1E0D-5710-A03F-5BA064F198AE}"/>
              </a:ext>
            </a:extLst>
          </p:cNvPr>
          <p:cNvGrpSpPr/>
          <p:nvPr/>
        </p:nvGrpSpPr>
        <p:grpSpPr>
          <a:xfrm>
            <a:off x="8189597" y="4075435"/>
            <a:ext cx="1347086" cy="647034"/>
            <a:chOff x="2769367" y="3305669"/>
            <a:chExt cx="1347086" cy="647034"/>
          </a:xfrm>
        </p:grpSpPr>
        <p:sp>
          <p:nvSpPr>
            <p:cNvPr id="7" name="object 3">
              <a:extLst>
                <a:ext uri="{FF2B5EF4-FFF2-40B4-BE49-F238E27FC236}">
                  <a16:creationId xmlns:a16="http://schemas.microsoft.com/office/drawing/2014/main" id="{DD3BD699-8694-FFF5-7AC5-404D438905B7}"/>
                </a:ext>
              </a:extLst>
            </p:cNvPr>
            <p:cNvSpPr/>
            <p:nvPr/>
          </p:nvSpPr>
          <p:spPr>
            <a:xfrm>
              <a:off x="3620262" y="3305669"/>
              <a:ext cx="325755" cy="322580"/>
            </a:xfrm>
            <a:custGeom>
              <a:avLst/>
              <a:gdLst/>
              <a:ahLst/>
              <a:cxnLst/>
              <a:rect l="l" t="t" r="r" b="b"/>
              <a:pathLst>
                <a:path w="325755" h="322580">
                  <a:moveTo>
                    <a:pt x="189788" y="142773"/>
                  </a:moveTo>
                  <a:lnTo>
                    <a:pt x="187642" y="140677"/>
                  </a:lnTo>
                  <a:lnTo>
                    <a:pt x="2717" y="140677"/>
                  </a:lnTo>
                  <a:lnTo>
                    <a:pt x="495" y="142773"/>
                  </a:lnTo>
                  <a:lnTo>
                    <a:pt x="495" y="178968"/>
                  </a:lnTo>
                  <a:lnTo>
                    <a:pt x="2717" y="181051"/>
                  </a:lnTo>
                  <a:lnTo>
                    <a:pt x="5295" y="181051"/>
                  </a:lnTo>
                  <a:lnTo>
                    <a:pt x="187642" y="181051"/>
                  </a:lnTo>
                  <a:lnTo>
                    <a:pt x="189788" y="178968"/>
                  </a:lnTo>
                  <a:lnTo>
                    <a:pt x="189788" y="142773"/>
                  </a:lnTo>
                  <a:close/>
                </a:path>
                <a:path w="325755" h="322580">
                  <a:moveTo>
                    <a:pt x="189788" y="7620"/>
                  </a:moveTo>
                  <a:lnTo>
                    <a:pt x="187642" y="5511"/>
                  </a:lnTo>
                  <a:lnTo>
                    <a:pt x="2717" y="5511"/>
                  </a:lnTo>
                  <a:lnTo>
                    <a:pt x="495" y="7620"/>
                  </a:lnTo>
                  <a:lnTo>
                    <a:pt x="495" y="43802"/>
                  </a:lnTo>
                  <a:lnTo>
                    <a:pt x="2717" y="45897"/>
                  </a:lnTo>
                  <a:lnTo>
                    <a:pt x="5295" y="45897"/>
                  </a:lnTo>
                  <a:lnTo>
                    <a:pt x="187642" y="45897"/>
                  </a:lnTo>
                  <a:lnTo>
                    <a:pt x="189788" y="43802"/>
                  </a:lnTo>
                  <a:lnTo>
                    <a:pt x="189788" y="7620"/>
                  </a:lnTo>
                  <a:close/>
                </a:path>
                <a:path w="325755" h="322580">
                  <a:moveTo>
                    <a:pt x="325513" y="2095"/>
                  </a:moveTo>
                  <a:lnTo>
                    <a:pt x="323392" y="0"/>
                  </a:lnTo>
                  <a:lnTo>
                    <a:pt x="289217" y="0"/>
                  </a:lnTo>
                  <a:lnTo>
                    <a:pt x="286727" y="139"/>
                  </a:lnTo>
                  <a:lnTo>
                    <a:pt x="284683" y="2095"/>
                  </a:lnTo>
                  <a:lnTo>
                    <a:pt x="284683" y="4546"/>
                  </a:lnTo>
                  <a:lnTo>
                    <a:pt x="284530" y="4673"/>
                  </a:lnTo>
                  <a:lnTo>
                    <a:pt x="284530" y="282676"/>
                  </a:lnTo>
                  <a:lnTo>
                    <a:pt x="4762" y="282676"/>
                  </a:lnTo>
                  <a:lnTo>
                    <a:pt x="4699" y="282867"/>
                  </a:lnTo>
                  <a:lnTo>
                    <a:pt x="2082" y="282956"/>
                  </a:lnTo>
                  <a:lnTo>
                    <a:pt x="127" y="284911"/>
                  </a:lnTo>
                  <a:lnTo>
                    <a:pt x="0" y="320255"/>
                  </a:lnTo>
                  <a:lnTo>
                    <a:pt x="2082" y="322376"/>
                  </a:lnTo>
                  <a:lnTo>
                    <a:pt x="323392" y="322376"/>
                  </a:lnTo>
                  <a:lnTo>
                    <a:pt x="325513" y="320255"/>
                  </a:lnTo>
                  <a:lnTo>
                    <a:pt x="325513" y="317601"/>
                  </a:lnTo>
                  <a:lnTo>
                    <a:pt x="325513" y="2095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4">
              <a:extLst>
                <a:ext uri="{FF2B5EF4-FFF2-40B4-BE49-F238E27FC236}">
                  <a16:creationId xmlns:a16="http://schemas.microsoft.com/office/drawing/2014/main" id="{191B81AF-26B6-E5CD-610C-E0CAD21E0249}"/>
                </a:ext>
              </a:extLst>
            </p:cNvPr>
            <p:cNvSpPr/>
            <p:nvPr/>
          </p:nvSpPr>
          <p:spPr>
            <a:xfrm>
              <a:off x="2939897" y="3305669"/>
              <a:ext cx="325755" cy="322580"/>
            </a:xfrm>
            <a:custGeom>
              <a:avLst/>
              <a:gdLst/>
              <a:ahLst/>
              <a:cxnLst/>
              <a:rect l="l" t="t" r="r" b="b"/>
              <a:pathLst>
                <a:path w="325755" h="322580">
                  <a:moveTo>
                    <a:pt x="325513" y="285292"/>
                  </a:moveTo>
                  <a:lnTo>
                    <a:pt x="322897" y="282676"/>
                  </a:lnTo>
                  <a:lnTo>
                    <a:pt x="40932" y="282676"/>
                  </a:lnTo>
                  <a:lnTo>
                    <a:pt x="40932" y="2603"/>
                  </a:lnTo>
                  <a:lnTo>
                    <a:pt x="38341" y="0"/>
                  </a:lnTo>
                  <a:lnTo>
                    <a:pt x="2616" y="0"/>
                  </a:lnTo>
                  <a:lnTo>
                    <a:pt x="0" y="2603"/>
                  </a:lnTo>
                  <a:lnTo>
                    <a:pt x="0" y="319773"/>
                  </a:lnTo>
                  <a:lnTo>
                    <a:pt x="2616" y="322376"/>
                  </a:lnTo>
                  <a:lnTo>
                    <a:pt x="322897" y="322376"/>
                  </a:lnTo>
                  <a:lnTo>
                    <a:pt x="325501" y="319773"/>
                  </a:lnTo>
                  <a:lnTo>
                    <a:pt x="325513" y="285292"/>
                  </a:lnTo>
                  <a:close/>
                </a:path>
                <a:path w="325755" h="322580">
                  <a:moveTo>
                    <a:pt x="325513" y="143281"/>
                  </a:moveTo>
                  <a:lnTo>
                    <a:pt x="322897" y="140665"/>
                  </a:lnTo>
                  <a:lnTo>
                    <a:pt x="319659" y="140665"/>
                  </a:lnTo>
                  <a:lnTo>
                    <a:pt x="138925" y="140665"/>
                  </a:lnTo>
                  <a:lnTo>
                    <a:pt x="136296" y="143281"/>
                  </a:lnTo>
                  <a:lnTo>
                    <a:pt x="136296" y="178435"/>
                  </a:lnTo>
                  <a:lnTo>
                    <a:pt x="138925" y="181038"/>
                  </a:lnTo>
                  <a:lnTo>
                    <a:pt x="322897" y="181038"/>
                  </a:lnTo>
                  <a:lnTo>
                    <a:pt x="325513" y="178435"/>
                  </a:lnTo>
                  <a:lnTo>
                    <a:pt x="325513" y="143281"/>
                  </a:lnTo>
                  <a:close/>
                </a:path>
                <a:path w="325755" h="322580">
                  <a:moveTo>
                    <a:pt x="325513" y="8115"/>
                  </a:moveTo>
                  <a:lnTo>
                    <a:pt x="322897" y="5499"/>
                  </a:lnTo>
                  <a:lnTo>
                    <a:pt x="319659" y="5499"/>
                  </a:lnTo>
                  <a:lnTo>
                    <a:pt x="138925" y="5499"/>
                  </a:lnTo>
                  <a:lnTo>
                    <a:pt x="136296" y="8115"/>
                  </a:lnTo>
                  <a:lnTo>
                    <a:pt x="136296" y="43243"/>
                  </a:lnTo>
                  <a:lnTo>
                    <a:pt x="138925" y="45872"/>
                  </a:lnTo>
                  <a:lnTo>
                    <a:pt x="322897" y="45872"/>
                  </a:lnTo>
                  <a:lnTo>
                    <a:pt x="325513" y="43243"/>
                  </a:lnTo>
                  <a:lnTo>
                    <a:pt x="325513" y="8115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5">
              <a:extLst>
                <a:ext uri="{FF2B5EF4-FFF2-40B4-BE49-F238E27FC236}">
                  <a16:creationId xmlns:a16="http://schemas.microsoft.com/office/drawing/2014/main" id="{0477A72A-B00E-FE28-FCFB-F2B47FCE1ECF}"/>
                </a:ext>
              </a:extLst>
            </p:cNvPr>
            <p:cNvSpPr/>
            <p:nvPr/>
          </p:nvSpPr>
          <p:spPr>
            <a:xfrm>
              <a:off x="3324413" y="3306292"/>
              <a:ext cx="236854" cy="321945"/>
            </a:xfrm>
            <a:custGeom>
              <a:avLst/>
              <a:gdLst/>
              <a:ahLst/>
              <a:cxnLst/>
              <a:rect l="l" t="t" r="r" b="b"/>
              <a:pathLst>
                <a:path w="236855" h="321944">
                  <a:moveTo>
                    <a:pt x="35572" y="0"/>
                  </a:moveTo>
                  <a:lnTo>
                    <a:pt x="2895" y="50"/>
                  </a:lnTo>
                  <a:lnTo>
                    <a:pt x="0" y="2654"/>
                  </a:lnTo>
                  <a:lnTo>
                    <a:pt x="304" y="5867"/>
                  </a:lnTo>
                  <a:lnTo>
                    <a:pt x="368" y="6921"/>
                  </a:lnTo>
                  <a:lnTo>
                    <a:pt x="1701" y="10960"/>
                  </a:lnTo>
                  <a:lnTo>
                    <a:pt x="2032" y="11709"/>
                  </a:lnTo>
                  <a:lnTo>
                    <a:pt x="108331" y="318020"/>
                  </a:lnTo>
                  <a:lnTo>
                    <a:pt x="109181" y="320205"/>
                  </a:lnTo>
                  <a:lnTo>
                    <a:pt x="111290" y="321754"/>
                  </a:lnTo>
                  <a:lnTo>
                    <a:pt x="125323" y="321754"/>
                  </a:lnTo>
                  <a:lnTo>
                    <a:pt x="127406" y="320205"/>
                  </a:lnTo>
                  <a:lnTo>
                    <a:pt x="128270" y="318020"/>
                  </a:lnTo>
                  <a:lnTo>
                    <a:pt x="159592" y="227761"/>
                  </a:lnTo>
                  <a:lnTo>
                    <a:pt x="118300" y="227761"/>
                  </a:lnTo>
                  <a:lnTo>
                    <a:pt x="40284" y="1689"/>
                  </a:lnTo>
                  <a:lnTo>
                    <a:pt x="38150" y="38"/>
                  </a:lnTo>
                  <a:lnTo>
                    <a:pt x="35598" y="25"/>
                  </a:lnTo>
                  <a:close/>
                </a:path>
                <a:path w="236855" h="321944">
                  <a:moveTo>
                    <a:pt x="230378" y="0"/>
                  </a:moveTo>
                  <a:lnTo>
                    <a:pt x="201041" y="0"/>
                  </a:lnTo>
                  <a:lnTo>
                    <a:pt x="198446" y="50"/>
                  </a:lnTo>
                  <a:lnTo>
                    <a:pt x="196316" y="1689"/>
                  </a:lnTo>
                  <a:lnTo>
                    <a:pt x="195516" y="3962"/>
                  </a:lnTo>
                  <a:lnTo>
                    <a:pt x="118300" y="227761"/>
                  </a:lnTo>
                  <a:lnTo>
                    <a:pt x="159592" y="227761"/>
                  </a:lnTo>
                  <a:lnTo>
                    <a:pt x="234569" y="11709"/>
                  </a:lnTo>
                  <a:lnTo>
                    <a:pt x="234886" y="10960"/>
                  </a:lnTo>
                  <a:lnTo>
                    <a:pt x="236207" y="6921"/>
                  </a:lnTo>
                  <a:lnTo>
                    <a:pt x="236575" y="2654"/>
                  </a:lnTo>
                  <a:lnTo>
                    <a:pt x="233705" y="50"/>
                  </a:lnTo>
                  <a:lnTo>
                    <a:pt x="230492" y="25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6">
              <a:extLst>
                <a:ext uri="{FF2B5EF4-FFF2-40B4-BE49-F238E27FC236}">
                  <a16:creationId xmlns:a16="http://schemas.microsoft.com/office/drawing/2014/main" id="{A603EC3A-08CA-7F98-A73B-596494F06E2D}"/>
                </a:ext>
              </a:extLst>
            </p:cNvPr>
            <p:cNvSpPr/>
            <p:nvPr/>
          </p:nvSpPr>
          <p:spPr>
            <a:xfrm>
              <a:off x="2769367" y="3871417"/>
              <a:ext cx="44450" cy="81280"/>
            </a:xfrm>
            <a:custGeom>
              <a:avLst/>
              <a:gdLst/>
              <a:ahLst/>
              <a:cxnLst/>
              <a:rect l="l" t="t" r="r" b="b"/>
              <a:pathLst>
                <a:path w="44450" h="81280">
                  <a:moveTo>
                    <a:pt x="44437" y="0"/>
                  </a:moveTo>
                  <a:lnTo>
                    <a:pt x="0" y="0"/>
                  </a:lnTo>
                  <a:lnTo>
                    <a:pt x="0" y="7861"/>
                  </a:lnTo>
                  <a:lnTo>
                    <a:pt x="18110" y="7861"/>
                  </a:lnTo>
                  <a:lnTo>
                    <a:pt x="18110" y="80911"/>
                  </a:lnTo>
                  <a:lnTo>
                    <a:pt x="26365" y="80911"/>
                  </a:lnTo>
                  <a:lnTo>
                    <a:pt x="26365" y="7861"/>
                  </a:lnTo>
                  <a:lnTo>
                    <a:pt x="44437" y="7861"/>
                  </a:lnTo>
                  <a:lnTo>
                    <a:pt x="44437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7">
              <a:extLst>
                <a:ext uri="{FF2B5EF4-FFF2-40B4-BE49-F238E27FC236}">
                  <a16:creationId xmlns:a16="http://schemas.microsoft.com/office/drawing/2014/main" id="{BDA3B399-E696-1E90-6DC5-41EEC9D7230F}"/>
                </a:ext>
              </a:extLst>
            </p:cNvPr>
            <p:cNvSpPr/>
            <p:nvPr/>
          </p:nvSpPr>
          <p:spPr>
            <a:xfrm>
              <a:off x="2940724" y="3871419"/>
              <a:ext cx="57785" cy="81280"/>
            </a:xfrm>
            <a:custGeom>
              <a:avLst/>
              <a:gdLst/>
              <a:ahLst/>
              <a:cxnLst/>
              <a:rect l="l" t="t" r="r" b="b"/>
              <a:pathLst>
                <a:path w="57784" h="81280">
                  <a:moveTo>
                    <a:pt x="57454" y="0"/>
                  </a:moveTo>
                  <a:lnTo>
                    <a:pt x="49275" y="0"/>
                  </a:lnTo>
                  <a:lnTo>
                    <a:pt x="49275" y="33909"/>
                  </a:lnTo>
                  <a:lnTo>
                    <a:pt x="8115" y="33909"/>
                  </a:lnTo>
                  <a:lnTo>
                    <a:pt x="8115" y="0"/>
                  </a:lnTo>
                  <a:lnTo>
                    <a:pt x="0" y="0"/>
                  </a:lnTo>
                  <a:lnTo>
                    <a:pt x="0" y="80911"/>
                  </a:lnTo>
                  <a:lnTo>
                    <a:pt x="8115" y="80911"/>
                  </a:lnTo>
                  <a:lnTo>
                    <a:pt x="8115" y="41846"/>
                  </a:lnTo>
                  <a:lnTo>
                    <a:pt x="49275" y="41846"/>
                  </a:lnTo>
                  <a:lnTo>
                    <a:pt x="49275" y="80911"/>
                  </a:lnTo>
                  <a:lnTo>
                    <a:pt x="57454" y="80911"/>
                  </a:lnTo>
                  <a:lnTo>
                    <a:pt x="57454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8">
              <a:extLst>
                <a:ext uri="{FF2B5EF4-FFF2-40B4-BE49-F238E27FC236}">
                  <a16:creationId xmlns:a16="http://schemas.microsoft.com/office/drawing/2014/main" id="{D0887B28-5940-BFA3-4BFE-501B7CFF47E0}"/>
                </a:ext>
              </a:extLst>
            </p:cNvPr>
            <p:cNvSpPr/>
            <p:nvPr/>
          </p:nvSpPr>
          <p:spPr>
            <a:xfrm>
              <a:off x="3133228" y="3871423"/>
              <a:ext cx="46990" cy="81280"/>
            </a:xfrm>
            <a:custGeom>
              <a:avLst/>
              <a:gdLst/>
              <a:ahLst/>
              <a:cxnLst/>
              <a:rect l="l" t="t" r="r" b="b"/>
              <a:pathLst>
                <a:path w="46990" h="81280">
                  <a:moveTo>
                    <a:pt x="46393" y="0"/>
                  </a:moveTo>
                  <a:lnTo>
                    <a:pt x="0" y="0"/>
                  </a:lnTo>
                  <a:lnTo>
                    <a:pt x="0" y="80911"/>
                  </a:lnTo>
                  <a:lnTo>
                    <a:pt x="46037" y="80911"/>
                  </a:lnTo>
                  <a:lnTo>
                    <a:pt x="46037" y="72885"/>
                  </a:lnTo>
                  <a:lnTo>
                    <a:pt x="8064" y="72885"/>
                  </a:lnTo>
                  <a:lnTo>
                    <a:pt x="8064" y="41236"/>
                  </a:lnTo>
                  <a:lnTo>
                    <a:pt x="46037" y="41236"/>
                  </a:lnTo>
                  <a:lnTo>
                    <a:pt x="46037" y="33273"/>
                  </a:lnTo>
                  <a:lnTo>
                    <a:pt x="8064" y="33273"/>
                  </a:lnTo>
                  <a:lnTo>
                    <a:pt x="8064" y="8000"/>
                  </a:lnTo>
                  <a:lnTo>
                    <a:pt x="46393" y="8000"/>
                  </a:lnTo>
                  <a:lnTo>
                    <a:pt x="46393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9" name="object 10">
              <a:extLst>
                <a:ext uri="{FF2B5EF4-FFF2-40B4-BE49-F238E27FC236}">
                  <a16:creationId xmlns:a16="http://schemas.microsoft.com/office/drawing/2014/main" id="{AAA78A12-0D09-77DA-D92A-24AAC2719AF8}"/>
                </a:ext>
              </a:extLst>
            </p:cNvPr>
            <p:cNvSpPr/>
            <p:nvPr/>
          </p:nvSpPr>
          <p:spPr>
            <a:xfrm>
              <a:off x="3572567" y="3871423"/>
              <a:ext cx="46990" cy="81280"/>
            </a:xfrm>
            <a:custGeom>
              <a:avLst/>
              <a:gdLst/>
              <a:ahLst/>
              <a:cxnLst/>
              <a:rect l="l" t="t" r="r" b="b"/>
              <a:pathLst>
                <a:path w="46989" h="81280">
                  <a:moveTo>
                    <a:pt x="46431" y="0"/>
                  </a:moveTo>
                  <a:lnTo>
                    <a:pt x="0" y="0"/>
                  </a:lnTo>
                  <a:lnTo>
                    <a:pt x="0" y="80911"/>
                  </a:lnTo>
                  <a:lnTo>
                    <a:pt x="46050" y="80911"/>
                  </a:lnTo>
                  <a:lnTo>
                    <a:pt x="46050" y="72885"/>
                  </a:lnTo>
                  <a:lnTo>
                    <a:pt x="8102" y="72885"/>
                  </a:lnTo>
                  <a:lnTo>
                    <a:pt x="8102" y="41236"/>
                  </a:lnTo>
                  <a:lnTo>
                    <a:pt x="46050" y="41236"/>
                  </a:lnTo>
                  <a:lnTo>
                    <a:pt x="46050" y="33273"/>
                  </a:lnTo>
                  <a:lnTo>
                    <a:pt x="8102" y="33273"/>
                  </a:lnTo>
                  <a:lnTo>
                    <a:pt x="8102" y="8000"/>
                  </a:lnTo>
                  <a:lnTo>
                    <a:pt x="46431" y="8000"/>
                  </a:lnTo>
                  <a:lnTo>
                    <a:pt x="46431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20" name="object 11">
              <a:extLst>
                <a:ext uri="{FF2B5EF4-FFF2-40B4-BE49-F238E27FC236}">
                  <a16:creationId xmlns:a16="http://schemas.microsoft.com/office/drawing/2014/main" id="{8A52D50F-C2B7-9FE9-2EEE-B5E6D557C994}"/>
                </a:ext>
              </a:extLst>
            </p:cNvPr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723251" y="3871422"/>
              <a:ext cx="71678" cy="80911"/>
            </a:xfrm>
            <a:prstGeom prst="rect">
              <a:avLst/>
            </a:prstGeom>
          </p:spPr>
        </p:pic>
        <p:sp>
          <p:nvSpPr>
            <p:cNvPr id="21" name="object 12">
              <a:extLst>
                <a:ext uri="{FF2B5EF4-FFF2-40B4-BE49-F238E27FC236}">
                  <a16:creationId xmlns:a16="http://schemas.microsoft.com/office/drawing/2014/main" id="{6490955C-A0B2-4A66-397F-7C9CA961F254}"/>
                </a:ext>
              </a:extLst>
            </p:cNvPr>
            <p:cNvSpPr/>
            <p:nvPr/>
          </p:nvSpPr>
          <p:spPr>
            <a:xfrm>
              <a:off x="3901263" y="3871423"/>
              <a:ext cx="46990" cy="81280"/>
            </a:xfrm>
            <a:custGeom>
              <a:avLst/>
              <a:gdLst/>
              <a:ahLst/>
              <a:cxnLst/>
              <a:rect l="l" t="t" r="r" b="b"/>
              <a:pathLst>
                <a:path w="46989" h="81280">
                  <a:moveTo>
                    <a:pt x="46456" y="0"/>
                  </a:moveTo>
                  <a:lnTo>
                    <a:pt x="0" y="0"/>
                  </a:lnTo>
                  <a:lnTo>
                    <a:pt x="0" y="80911"/>
                  </a:lnTo>
                  <a:lnTo>
                    <a:pt x="46101" y="80911"/>
                  </a:lnTo>
                  <a:lnTo>
                    <a:pt x="46101" y="72885"/>
                  </a:lnTo>
                  <a:lnTo>
                    <a:pt x="8115" y="72885"/>
                  </a:lnTo>
                  <a:lnTo>
                    <a:pt x="8115" y="41236"/>
                  </a:lnTo>
                  <a:lnTo>
                    <a:pt x="46101" y="41236"/>
                  </a:lnTo>
                  <a:lnTo>
                    <a:pt x="46101" y="33273"/>
                  </a:lnTo>
                  <a:lnTo>
                    <a:pt x="8115" y="33273"/>
                  </a:lnTo>
                  <a:lnTo>
                    <a:pt x="8115" y="8000"/>
                  </a:lnTo>
                  <a:lnTo>
                    <a:pt x="46456" y="8000"/>
                  </a:lnTo>
                  <a:lnTo>
                    <a:pt x="46456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22" name="object 13">
              <a:extLst>
                <a:ext uri="{FF2B5EF4-FFF2-40B4-BE49-F238E27FC236}">
                  <a16:creationId xmlns:a16="http://schemas.microsoft.com/office/drawing/2014/main" id="{0AC8E0A8-F162-D1EE-A3EB-AFADB31F556D}"/>
                </a:ext>
              </a:extLst>
            </p:cNvPr>
            <p:cNvSpPr/>
            <p:nvPr/>
          </p:nvSpPr>
          <p:spPr>
            <a:xfrm>
              <a:off x="4077083" y="3871413"/>
              <a:ext cx="39370" cy="81280"/>
            </a:xfrm>
            <a:custGeom>
              <a:avLst/>
              <a:gdLst/>
              <a:ahLst/>
              <a:cxnLst/>
              <a:rect l="l" t="t" r="r" b="b"/>
              <a:pathLst>
                <a:path w="39369" h="81280">
                  <a:moveTo>
                    <a:pt x="8140" y="0"/>
                  </a:moveTo>
                  <a:lnTo>
                    <a:pt x="0" y="0"/>
                  </a:lnTo>
                  <a:lnTo>
                    <a:pt x="0" y="80924"/>
                  </a:lnTo>
                  <a:lnTo>
                    <a:pt x="39230" y="80924"/>
                  </a:lnTo>
                  <a:lnTo>
                    <a:pt x="39230" y="73075"/>
                  </a:lnTo>
                  <a:lnTo>
                    <a:pt x="8140" y="73075"/>
                  </a:lnTo>
                  <a:lnTo>
                    <a:pt x="8140" y="0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6894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6C3EBD2-A9BA-EF75-7535-B24CF99FE6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1" b="9881"/>
          <a:stretch/>
        </p:blipFill>
        <p:spPr>
          <a:xfrm>
            <a:off x="397933" y="380988"/>
            <a:ext cx="11396133" cy="609601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14B2130-9D8C-BA64-02C6-B05EC63FDF7E}"/>
              </a:ext>
            </a:extLst>
          </p:cNvPr>
          <p:cNvSpPr/>
          <p:nvPr/>
        </p:nvSpPr>
        <p:spPr>
          <a:xfrm>
            <a:off x="396409" y="380987"/>
            <a:ext cx="11396133" cy="6096012"/>
          </a:xfrm>
          <a:prstGeom prst="rect">
            <a:avLst/>
          </a:pr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rtl="0"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RU" dirty="0"/>
          </a:p>
        </p:txBody>
      </p:sp>
      <p:sp>
        <p:nvSpPr>
          <p:cNvPr id="3" name="object 3"/>
          <p:cNvSpPr txBox="1"/>
          <p:nvPr/>
        </p:nvSpPr>
        <p:spPr>
          <a:xfrm>
            <a:off x="397933" y="4179486"/>
            <a:ext cx="11396133" cy="470642"/>
          </a:xfrm>
          <a:prstGeom prst="rect">
            <a:avLst/>
          </a:prstGeom>
        </p:spPr>
        <p:txBody>
          <a:bodyPr vert="horz" wrap="square" lIns="0" tIns="46990" rIns="0" bIns="0" rtlCol="0" anchor="t">
            <a:spAutoFit/>
          </a:bodyPr>
          <a:lstStyle/>
          <a:p>
            <a:pPr marL="710565" marR="5080" indent="-698500" algn="ctr" rtl="0">
              <a:lnSpc>
                <a:spcPts val="3300"/>
              </a:lnSpc>
              <a:spcBef>
                <a:spcPts val="370"/>
              </a:spcBef>
            </a:pPr>
            <a:r>
              <a:rPr lang="en-gb" sz="2900" b="1" dirty="0">
                <a:solidFill>
                  <a:srgbClr val="FFFFFF"/>
                </a:solidFill>
                <a:latin typeface="Georgia"/>
                <a:cs typeface="Georgia"/>
              </a:rPr>
              <a:t>Gastronomic Experience</a:t>
            </a:r>
            <a:endParaRPr lang="es-ES" sz="2900" dirty="0">
              <a:latin typeface="Georgia"/>
              <a:cs typeface="Georgi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04095" y="1766102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FFFFFF"/>
                </a:solidFill>
                <a:latin typeface="Trebuchet MS"/>
                <a:cs typeface="Trebuchet MS"/>
              </a:rPr>
              <a:t>03</a:t>
            </a:r>
            <a:r>
              <a:rPr lang="en-gb" sz="2200" b="1" spc="-4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3785" y="2310955"/>
            <a:ext cx="182880" cy="1655445"/>
            <a:chOff x="6003785" y="2310955"/>
            <a:chExt cx="182880" cy="1655445"/>
          </a:xfrm>
          <a:noFill/>
        </p:grpSpPr>
        <p:sp>
          <p:nvSpPr>
            <p:cNvPr id="6" name="object 6"/>
            <p:cNvSpPr/>
            <p:nvPr/>
          </p:nvSpPr>
          <p:spPr>
            <a:xfrm>
              <a:off x="6003785" y="2310955"/>
              <a:ext cx="182880" cy="1655445"/>
            </a:xfrm>
            <a:custGeom>
              <a:avLst/>
              <a:gdLst/>
              <a:ahLst/>
              <a:cxnLst/>
              <a:rect l="l" t="t" r="r" b="b"/>
              <a:pathLst>
                <a:path w="182879" h="1655445">
                  <a:moveTo>
                    <a:pt x="182879" y="0"/>
                  </a:moveTo>
                  <a:lnTo>
                    <a:pt x="0" y="0"/>
                  </a:lnTo>
                  <a:lnTo>
                    <a:pt x="0" y="1655063"/>
                  </a:lnTo>
                  <a:lnTo>
                    <a:pt x="182879" y="1655063"/>
                  </a:lnTo>
                  <a:lnTo>
                    <a:pt x="18287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4476" y="2385000"/>
              <a:ext cx="0" cy="1504950"/>
            </a:xfrm>
            <a:custGeom>
              <a:avLst/>
              <a:gdLst/>
              <a:ahLst/>
              <a:cxnLst/>
              <a:rect l="l" t="t" r="r" b="b"/>
              <a:pathLst>
                <a:path h="1504950">
                  <a:moveTo>
                    <a:pt x="0" y="0"/>
                  </a:moveTo>
                  <a:lnTo>
                    <a:pt x="0" y="1504797"/>
                  </a:lnTo>
                </a:path>
              </a:pathLst>
            </a:custGeom>
            <a:grpFill/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84320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9341DF9-FA21-895A-36B1-6E2CF8F95A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9706" y="1310"/>
            <a:ext cx="4572000" cy="6855379"/>
          </a:xfrm>
          <a:prstGeom prst="rect">
            <a:avLst/>
          </a:prstGeom>
        </p:spPr>
      </p:pic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637531" y="1304710"/>
            <a:ext cx="3783150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5400" spc="-5" dirty="0"/>
              <a:t>Content</a:t>
            </a:r>
            <a:endParaRPr sz="5400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E8B1DA48-FA61-8A4E-B74A-A53ECF77CC74}"/>
              </a:ext>
            </a:extLst>
          </p:cNvPr>
          <p:cNvSpPr/>
          <p:nvPr/>
        </p:nvSpPr>
        <p:spPr>
          <a:xfrm>
            <a:off x="6802152" y="3940751"/>
            <a:ext cx="1592911" cy="307777"/>
          </a:xfrm>
          <a:prstGeom prst="rect">
            <a:avLst/>
          </a:prstGeom>
        </p:spPr>
        <p:txBody>
          <a:bodyPr wrap="square" lIns="0" rtlCol="0">
            <a:spAutoFit/>
          </a:bodyPr>
          <a:lstStyle/>
          <a:p>
            <a:pPr marL="12065" rtl="0">
              <a:spcBef>
                <a:spcPts val="1300"/>
              </a:spcBef>
              <a:buClr>
                <a:srgbClr val="8B827D"/>
              </a:buClr>
              <a:buSzPct val="200000"/>
              <a:tabLst>
                <a:tab pos="278130" algn="l"/>
              </a:tabLst>
            </a:pPr>
            <a:r>
              <a:rPr lang="en-gb" sz="1400" dirty="0">
                <a:solidFill>
                  <a:srgbClr val="8B827D"/>
                </a:solidFill>
                <a:latin typeface="Georgia"/>
                <a:cs typeface="Calibri"/>
              </a:rPr>
              <a:t>The Level</a:t>
            </a:r>
          </a:p>
        </p:txBody>
      </p:sp>
      <p:sp>
        <p:nvSpPr>
          <p:cNvPr id="26" name="object 4">
            <a:extLst>
              <a:ext uri="{FF2B5EF4-FFF2-40B4-BE49-F238E27FC236}">
                <a16:creationId xmlns:a16="http://schemas.microsoft.com/office/drawing/2014/main" id="{9853CF47-BEC1-104E-B9BA-C2BA0BF4C09F}"/>
              </a:ext>
            </a:extLst>
          </p:cNvPr>
          <p:cNvSpPr txBox="1"/>
          <p:nvPr/>
        </p:nvSpPr>
        <p:spPr>
          <a:xfrm>
            <a:off x="6802152" y="3576776"/>
            <a:ext cx="634968" cy="35137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>
                <a:solidFill>
                  <a:srgbClr val="48A49F"/>
                </a:solidFill>
                <a:latin typeface="Trebuchet MS"/>
                <a:cs typeface="Trebuchet MS"/>
              </a:rPr>
              <a:t>02</a:t>
            </a:r>
            <a:r>
              <a:rPr lang="en-gb" sz="2200" b="1" spc="-445">
                <a:solidFill>
                  <a:srgbClr val="48A49F"/>
                </a:solidFill>
                <a:latin typeface="Trebuchet MS"/>
                <a:cs typeface="Trebuchet MS"/>
              </a:rPr>
              <a:t> </a:t>
            </a:r>
            <a:endParaRPr sz="2200">
              <a:solidFill>
                <a:srgbClr val="48A49F"/>
              </a:solidFill>
              <a:latin typeface="Trebuchet MS"/>
              <a:cs typeface="Trebuchet M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5F1ED194-B3DE-1E49-90B2-C259D99078A1}"/>
              </a:ext>
            </a:extLst>
          </p:cNvPr>
          <p:cNvSpPr/>
          <p:nvPr/>
        </p:nvSpPr>
        <p:spPr>
          <a:xfrm>
            <a:off x="6802152" y="2861526"/>
            <a:ext cx="1858790" cy="307777"/>
          </a:xfrm>
          <a:prstGeom prst="rect">
            <a:avLst/>
          </a:prstGeom>
        </p:spPr>
        <p:txBody>
          <a:bodyPr wrap="square" lIns="0" rtlCol="0">
            <a:spAutoFit/>
          </a:bodyPr>
          <a:lstStyle/>
          <a:p>
            <a:pPr marL="12065" rtl="0">
              <a:spcBef>
                <a:spcPts val="1300"/>
              </a:spcBef>
              <a:buClr>
                <a:srgbClr val="8B827D"/>
              </a:buClr>
              <a:buSzPct val="200000"/>
              <a:tabLst>
                <a:tab pos="278130" algn="l"/>
              </a:tabLst>
            </a:pPr>
            <a:r>
              <a:rPr lang="en-GB" sz="1400" dirty="0">
                <a:solidFill>
                  <a:srgbClr val="8B827D"/>
                </a:solidFill>
                <a:latin typeface="Georgia"/>
                <a:cs typeface="Calibri"/>
              </a:rPr>
              <a:t>Rooms and Suites</a:t>
            </a:r>
          </a:p>
        </p:txBody>
      </p:sp>
      <p:sp>
        <p:nvSpPr>
          <p:cNvPr id="30" name="object 4">
            <a:extLst>
              <a:ext uri="{FF2B5EF4-FFF2-40B4-BE49-F238E27FC236}">
                <a16:creationId xmlns:a16="http://schemas.microsoft.com/office/drawing/2014/main" id="{BE479D9A-7284-1349-BA40-80A8BC598D3F}"/>
              </a:ext>
            </a:extLst>
          </p:cNvPr>
          <p:cNvSpPr txBox="1"/>
          <p:nvPr/>
        </p:nvSpPr>
        <p:spPr>
          <a:xfrm>
            <a:off x="6802152" y="2504585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>
                <a:solidFill>
                  <a:srgbClr val="48A49F"/>
                </a:solidFill>
                <a:latin typeface="Trebuchet MS"/>
                <a:cs typeface="Trebuchet MS"/>
              </a:rPr>
              <a:t>01</a:t>
            </a:r>
            <a:endParaRPr sz="2200">
              <a:solidFill>
                <a:srgbClr val="48A49F"/>
              </a:solidFill>
              <a:latin typeface="Trebuchet MS"/>
              <a:cs typeface="Trebuchet MS"/>
            </a:endParaRPr>
          </a:p>
        </p:txBody>
      </p:sp>
      <p:sp>
        <p:nvSpPr>
          <p:cNvPr id="36" name="Rectángulo 35">
            <a:extLst>
              <a:ext uri="{FF2B5EF4-FFF2-40B4-BE49-F238E27FC236}">
                <a16:creationId xmlns:a16="http://schemas.microsoft.com/office/drawing/2014/main" id="{D66CAA7D-EFEE-7841-AAE7-C1416169C1E8}"/>
              </a:ext>
            </a:extLst>
          </p:cNvPr>
          <p:cNvSpPr/>
          <p:nvPr/>
        </p:nvSpPr>
        <p:spPr>
          <a:xfrm>
            <a:off x="6802152" y="4998127"/>
            <a:ext cx="1671288" cy="523220"/>
          </a:xfrm>
          <a:prstGeom prst="rect">
            <a:avLst/>
          </a:prstGeom>
        </p:spPr>
        <p:txBody>
          <a:bodyPr wrap="square" lIns="0" rtlCol="0">
            <a:spAutoFit/>
          </a:bodyPr>
          <a:lstStyle/>
          <a:p>
            <a:pPr marL="12065">
              <a:spcBef>
                <a:spcPts val="1300"/>
              </a:spcBef>
              <a:buClr>
                <a:srgbClr val="8B827D"/>
              </a:buClr>
              <a:buSzPct val="200000"/>
              <a:tabLst>
                <a:tab pos="278130" algn="l"/>
              </a:tabLst>
            </a:pPr>
            <a:r>
              <a:rPr lang="en-AU" sz="1400" dirty="0">
                <a:solidFill>
                  <a:srgbClr val="8B827D"/>
                </a:solidFill>
                <a:latin typeface="Georgia"/>
                <a:cs typeface="Calibri"/>
              </a:rPr>
              <a:t>Gastronomic</a:t>
            </a:r>
            <a:r>
              <a:rPr lang="es-ES_tradnl" sz="1400" dirty="0">
                <a:solidFill>
                  <a:srgbClr val="8B827D"/>
                </a:solidFill>
                <a:latin typeface="Georgia"/>
                <a:cs typeface="Calibri"/>
              </a:rPr>
              <a:t> </a:t>
            </a:r>
            <a:r>
              <a:rPr lang="en-AU" sz="1400" dirty="0">
                <a:solidFill>
                  <a:srgbClr val="8B827D"/>
                </a:solidFill>
                <a:latin typeface="Georgia"/>
                <a:cs typeface="Calibri"/>
              </a:rPr>
              <a:t>Experience</a:t>
            </a:r>
          </a:p>
        </p:txBody>
      </p:sp>
      <p:sp>
        <p:nvSpPr>
          <p:cNvPr id="39" name="object 4">
            <a:extLst>
              <a:ext uri="{FF2B5EF4-FFF2-40B4-BE49-F238E27FC236}">
                <a16:creationId xmlns:a16="http://schemas.microsoft.com/office/drawing/2014/main" id="{31A31E78-2A4A-F444-ABFB-5FFFF8286AAF}"/>
              </a:ext>
            </a:extLst>
          </p:cNvPr>
          <p:cNvSpPr txBox="1"/>
          <p:nvPr/>
        </p:nvSpPr>
        <p:spPr>
          <a:xfrm>
            <a:off x="6802152" y="4662209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>
                <a:solidFill>
                  <a:srgbClr val="48A49F"/>
                </a:solidFill>
                <a:latin typeface="Trebuchet MS"/>
                <a:cs typeface="Trebuchet MS"/>
              </a:rPr>
              <a:t>03</a:t>
            </a:r>
            <a:endParaRPr sz="2200" dirty="0">
              <a:solidFill>
                <a:srgbClr val="48A49F"/>
              </a:solidFill>
              <a:latin typeface="Trebuchet MS"/>
              <a:cs typeface="Trebuchet MS"/>
            </a:endParaRPr>
          </a:p>
        </p:txBody>
      </p:sp>
      <p:sp>
        <p:nvSpPr>
          <p:cNvPr id="42" name="Rectángulo 41">
            <a:extLst>
              <a:ext uri="{FF2B5EF4-FFF2-40B4-BE49-F238E27FC236}">
                <a16:creationId xmlns:a16="http://schemas.microsoft.com/office/drawing/2014/main" id="{907D7BB3-1547-4441-AAE4-35A135E80A03}"/>
              </a:ext>
            </a:extLst>
          </p:cNvPr>
          <p:cNvSpPr/>
          <p:nvPr/>
        </p:nvSpPr>
        <p:spPr>
          <a:xfrm>
            <a:off x="9094786" y="3945897"/>
            <a:ext cx="1858790" cy="307777"/>
          </a:xfrm>
          <a:prstGeom prst="rect">
            <a:avLst/>
          </a:prstGeom>
        </p:spPr>
        <p:txBody>
          <a:bodyPr wrap="square" lIns="0" rtlCol="0">
            <a:spAutoFit/>
          </a:bodyPr>
          <a:lstStyle/>
          <a:p>
            <a:pPr marL="12065" rtl="0">
              <a:spcBef>
                <a:spcPts val="1300"/>
              </a:spcBef>
              <a:buClr>
                <a:srgbClr val="8B827D"/>
              </a:buClr>
              <a:buSzPct val="200000"/>
              <a:tabLst>
                <a:tab pos="278130" algn="l"/>
              </a:tabLst>
            </a:pPr>
            <a:r>
              <a:rPr lang="en-gb" sz="1400" dirty="0">
                <a:solidFill>
                  <a:srgbClr val="8B827D"/>
                </a:solidFill>
                <a:latin typeface="Georgia"/>
                <a:cs typeface="Calibri"/>
              </a:rPr>
              <a:t>Other Facilities </a:t>
            </a:r>
          </a:p>
        </p:txBody>
      </p:sp>
      <p:sp>
        <p:nvSpPr>
          <p:cNvPr id="45" name="object 4">
            <a:extLst>
              <a:ext uri="{FF2B5EF4-FFF2-40B4-BE49-F238E27FC236}">
                <a16:creationId xmlns:a16="http://schemas.microsoft.com/office/drawing/2014/main" id="{C18DB050-E9BE-1542-B9CB-24D2BD7D89D9}"/>
              </a:ext>
            </a:extLst>
          </p:cNvPr>
          <p:cNvSpPr txBox="1"/>
          <p:nvPr/>
        </p:nvSpPr>
        <p:spPr>
          <a:xfrm>
            <a:off x="9094786" y="3609979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48A49F"/>
                </a:solidFill>
                <a:latin typeface="Trebuchet MS"/>
                <a:cs typeface="Trebuchet MS"/>
              </a:rPr>
              <a:t>05</a:t>
            </a:r>
            <a:r>
              <a:rPr lang="en-gb" sz="2200" b="1" spc="-445" dirty="0">
                <a:solidFill>
                  <a:srgbClr val="48A49F"/>
                </a:solidFill>
                <a:latin typeface="Trebuchet MS"/>
                <a:cs typeface="Trebuchet MS"/>
              </a:rPr>
              <a:t> </a:t>
            </a:r>
            <a:endParaRPr sz="2200" dirty="0">
              <a:solidFill>
                <a:srgbClr val="48A49F"/>
              </a:solidFill>
              <a:latin typeface="Trebuchet MS"/>
              <a:cs typeface="Trebuchet MS"/>
            </a:endParaRPr>
          </a:p>
        </p:txBody>
      </p:sp>
      <p:sp>
        <p:nvSpPr>
          <p:cNvPr id="47" name="Rectángulo 46">
            <a:extLst>
              <a:ext uri="{FF2B5EF4-FFF2-40B4-BE49-F238E27FC236}">
                <a16:creationId xmlns:a16="http://schemas.microsoft.com/office/drawing/2014/main" id="{4AC6ACFD-F5D5-8E41-BE5A-D35EBEA3178F}"/>
              </a:ext>
            </a:extLst>
          </p:cNvPr>
          <p:cNvSpPr/>
          <p:nvPr/>
        </p:nvSpPr>
        <p:spPr>
          <a:xfrm>
            <a:off x="9094788" y="2875432"/>
            <a:ext cx="1585733" cy="307777"/>
          </a:xfrm>
          <a:prstGeom prst="rect">
            <a:avLst/>
          </a:prstGeom>
        </p:spPr>
        <p:txBody>
          <a:bodyPr wrap="square" lIns="0" rtlCol="0">
            <a:spAutoFit/>
          </a:bodyPr>
          <a:lstStyle/>
          <a:p>
            <a:pPr marL="12065">
              <a:spcBef>
                <a:spcPts val="1300"/>
              </a:spcBef>
              <a:buClr>
                <a:srgbClr val="8B827D"/>
              </a:buClr>
              <a:buSzPct val="200000"/>
              <a:tabLst>
                <a:tab pos="278130" algn="l"/>
              </a:tabLst>
            </a:pPr>
            <a:r>
              <a:rPr lang="es-ES_tradnl" sz="1400" dirty="0" err="1">
                <a:solidFill>
                  <a:srgbClr val="8B827D"/>
                </a:solidFill>
                <a:latin typeface="Georgia"/>
                <a:cs typeface="Calibri"/>
              </a:rPr>
              <a:t>Power</a:t>
            </a:r>
            <a:r>
              <a:rPr lang="es-ES_tradnl" sz="1400" dirty="0">
                <a:solidFill>
                  <a:srgbClr val="8B827D"/>
                </a:solidFill>
                <a:latin typeface="Georgia"/>
                <a:cs typeface="Calibri"/>
              </a:rPr>
              <a:t> Meetings</a:t>
            </a:r>
          </a:p>
        </p:txBody>
      </p:sp>
      <p:sp>
        <p:nvSpPr>
          <p:cNvPr id="49" name="object 4">
            <a:extLst>
              <a:ext uri="{FF2B5EF4-FFF2-40B4-BE49-F238E27FC236}">
                <a16:creationId xmlns:a16="http://schemas.microsoft.com/office/drawing/2014/main" id="{1CF7D362-9A44-3B4C-BA53-B691C834DA5F}"/>
              </a:ext>
            </a:extLst>
          </p:cNvPr>
          <p:cNvSpPr txBox="1"/>
          <p:nvPr/>
        </p:nvSpPr>
        <p:spPr>
          <a:xfrm>
            <a:off x="9094788" y="2502155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48A49F"/>
                </a:solidFill>
                <a:latin typeface="Trebuchet MS"/>
                <a:cs typeface="Trebuchet MS"/>
              </a:rPr>
              <a:t>04</a:t>
            </a:r>
            <a:endParaRPr sz="2200" dirty="0">
              <a:solidFill>
                <a:srgbClr val="48A49F"/>
              </a:solidFill>
              <a:latin typeface="Trebuchet MS"/>
              <a:cs typeface="Trebuchet MS"/>
            </a:endParaRPr>
          </a:p>
        </p:txBody>
      </p:sp>
      <p:sp>
        <p:nvSpPr>
          <p:cNvPr id="60" name="object 4">
            <a:extLst>
              <a:ext uri="{FF2B5EF4-FFF2-40B4-BE49-F238E27FC236}">
                <a16:creationId xmlns:a16="http://schemas.microsoft.com/office/drawing/2014/main" id="{AEC1ABD8-F16E-AA46-AC67-A77FACFB984C}"/>
              </a:ext>
            </a:extLst>
          </p:cNvPr>
          <p:cNvSpPr/>
          <p:nvPr/>
        </p:nvSpPr>
        <p:spPr>
          <a:xfrm>
            <a:off x="6661095" y="2394857"/>
            <a:ext cx="237489" cy="3962399"/>
          </a:xfrm>
          <a:custGeom>
            <a:avLst/>
            <a:gdLst/>
            <a:ahLst/>
            <a:cxnLst/>
            <a:rect l="l" t="t" r="r" b="b"/>
            <a:pathLst>
              <a:path h="1180464">
                <a:moveTo>
                  <a:pt x="0" y="1180338"/>
                </a:moveTo>
                <a:lnTo>
                  <a:pt x="0" y="0"/>
                </a:lnTo>
              </a:path>
            </a:pathLst>
          </a:custGeom>
          <a:ln w="12700">
            <a:solidFill>
              <a:srgbClr val="8B827D"/>
            </a:solidFill>
          </a:ln>
        </p:spPr>
        <p:txBody>
          <a:bodyPr wrap="square" lIns="0" tIns="0" rIns="0" bIns="0" rtlCol="0"/>
          <a:lstStyle/>
          <a:p>
            <a:pPr rtl="0"/>
            <a:endParaRPr/>
          </a:p>
        </p:txBody>
      </p:sp>
      <p:sp>
        <p:nvSpPr>
          <p:cNvPr id="62" name="object 4">
            <a:extLst>
              <a:ext uri="{FF2B5EF4-FFF2-40B4-BE49-F238E27FC236}">
                <a16:creationId xmlns:a16="http://schemas.microsoft.com/office/drawing/2014/main" id="{F67B90C8-F87E-244C-AAAD-3C8F26033965}"/>
              </a:ext>
            </a:extLst>
          </p:cNvPr>
          <p:cNvSpPr/>
          <p:nvPr/>
        </p:nvSpPr>
        <p:spPr>
          <a:xfrm>
            <a:off x="8935252" y="2394857"/>
            <a:ext cx="237489" cy="3962399"/>
          </a:xfrm>
          <a:custGeom>
            <a:avLst/>
            <a:gdLst/>
            <a:ahLst/>
            <a:cxnLst/>
            <a:rect l="l" t="t" r="r" b="b"/>
            <a:pathLst>
              <a:path h="1180464">
                <a:moveTo>
                  <a:pt x="0" y="1180338"/>
                </a:moveTo>
                <a:lnTo>
                  <a:pt x="0" y="0"/>
                </a:lnTo>
              </a:path>
            </a:pathLst>
          </a:custGeom>
          <a:ln w="12700">
            <a:solidFill>
              <a:srgbClr val="8B827D"/>
            </a:solidFill>
          </a:ln>
        </p:spPr>
        <p:txBody>
          <a:bodyPr wrap="square" lIns="0" tIns="0" rIns="0" bIns="0" rtlCol="0"/>
          <a:lstStyle/>
          <a:p>
            <a:pPr rtl="0"/>
            <a:endParaRPr/>
          </a:p>
        </p:txBody>
      </p:sp>
      <p:sp>
        <p:nvSpPr>
          <p:cNvPr id="63" name="object 4">
            <a:extLst>
              <a:ext uri="{FF2B5EF4-FFF2-40B4-BE49-F238E27FC236}">
                <a16:creationId xmlns:a16="http://schemas.microsoft.com/office/drawing/2014/main" id="{CDD28214-49FA-3F40-A7AC-30CBAA61B414}"/>
              </a:ext>
            </a:extLst>
          </p:cNvPr>
          <p:cNvSpPr/>
          <p:nvPr/>
        </p:nvSpPr>
        <p:spPr>
          <a:xfrm>
            <a:off x="11204672" y="2394857"/>
            <a:ext cx="237489" cy="3962399"/>
          </a:xfrm>
          <a:custGeom>
            <a:avLst/>
            <a:gdLst/>
            <a:ahLst/>
            <a:cxnLst/>
            <a:rect l="l" t="t" r="r" b="b"/>
            <a:pathLst>
              <a:path h="1180464">
                <a:moveTo>
                  <a:pt x="0" y="1180338"/>
                </a:moveTo>
                <a:lnTo>
                  <a:pt x="0" y="0"/>
                </a:lnTo>
              </a:path>
            </a:pathLst>
          </a:custGeom>
          <a:ln w="12700">
            <a:solidFill>
              <a:srgbClr val="8B827D"/>
            </a:solidFill>
          </a:ln>
        </p:spPr>
        <p:txBody>
          <a:bodyPr wrap="square" lIns="0" tIns="0" rIns="0" bIns="0" rtlCol="0"/>
          <a:lstStyle/>
          <a:p>
            <a:pPr rtl="0"/>
            <a:endParaRPr/>
          </a:p>
        </p:txBody>
      </p:sp>
    </p:spTree>
    <p:extLst>
      <p:ext uri="{BB962C8B-B14F-4D97-AF65-F5344CB8AC3E}">
        <p14:creationId xmlns:p14="http://schemas.microsoft.com/office/powerpoint/2010/main" val="39906244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table with chairs in a room&#10;&#10;Description automatically generated">
            <a:extLst>
              <a:ext uri="{FF2B5EF4-FFF2-40B4-BE49-F238E27FC236}">
                <a16:creationId xmlns:a16="http://schemas.microsoft.com/office/drawing/2014/main" id="{10E6F384-EF70-737E-99F5-400F805A9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20460"/>
          <a:stretch/>
        </p:blipFill>
        <p:spPr>
          <a:xfrm>
            <a:off x="908527" y="673433"/>
            <a:ext cx="6094539" cy="5604206"/>
          </a:xfrm>
          <a:prstGeom prst="rect">
            <a:avLst/>
          </a:prstGeom>
        </p:spPr>
      </p:pic>
      <p:sp>
        <p:nvSpPr>
          <p:cNvPr id="3" name="Rectángulo 7">
            <a:extLst>
              <a:ext uri="{FF2B5EF4-FFF2-40B4-BE49-F238E27FC236}">
                <a16:creationId xmlns:a16="http://schemas.microsoft.com/office/drawing/2014/main" id="{E0A29399-8584-074E-3FC6-9F6A6521F282}"/>
              </a:ext>
            </a:extLst>
          </p:cNvPr>
          <p:cNvSpPr/>
          <p:nvPr/>
        </p:nvSpPr>
        <p:spPr>
          <a:xfrm>
            <a:off x="7372958" y="673432"/>
            <a:ext cx="3356002" cy="353064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3000" b="1" spc="-10" dirty="0">
                <a:solidFill>
                  <a:srgbClr val="8B827D"/>
                </a:solidFill>
                <a:latin typeface="Georgia"/>
              </a:rPr>
              <a:t>MERKADO</a:t>
            </a:r>
          </a:p>
          <a:p>
            <a:endParaRPr lang="es-ES" sz="1200" spc="-10" dirty="0">
              <a:solidFill>
                <a:srgbClr val="8B827D"/>
              </a:solidFill>
              <a:latin typeface="Georgia"/>
            </a:endParaRPr>
          </a:p>
          <a:p>
            <a:pPr marR="60960" indent="-171450">
              <a:lnSpc>
                <a:spcPct val="104200"/>
              </a:lnSpc>
              <a:spcBef>
                <a:spcPts val="565"/>
              </a:spcBef>
            </a:pPr>
            <a:r>
              <a:rPr lang="en-US" sz="1200" spc="-10" dirty="0">
                <a:solidFill>
                  <a:srgbClr val="8B827D"/>
                </a:solidFill>
                <a:latin typeface="Georgia"/>
              </a:rPr>
              <a:t>The </a:t>
            </a:r>
            <a:r>
              <a:rPr lang="en-US" sz="1200" spc="-10" dirty="0" err="1">
                <a:solidFill>
                  <a:srgbClr val="8B827D"/>
                </a:solidFill>
                <a:latin typeface="Georgia"/>
              </a:rPr>
              <a:t>Merkado</a:t>
            </a:r>
            <a:r>
              <a:rPr lang="en-US" sz="1200" spc="-10" dirty="0">
                <a:solidFill>
                  <a:srgbClr val="8B827D"/>
                </a:solidFill>
                <a:latin typeface="Georgia"/>
              </a:rPr>
              <a:t> Restaurant is the hotel's culinary hub, where guests can enjoy breakfast, lunch, and dinner. Our dining concept is rooted in the pleasure of Mediterranean cuisine, experienced in a modern and relaxed atmosphere.</a:t>
            </a:r>
          </a:p>
          <a:p>
            <a:pPr marR="60960" indent="-171450">
              <a:lnSpc>
                <a:spcPct val="104200"/>
              </a:lnSpc>
              <a:spcBef>
                <a:spcPts val="565"/>
              </a:spcBef>
            </a:pPr>
            <a:endParaRPr lang="en-US" sz="1200" spc="-10" dirty="0">
              <a:solidFill>
                <a:srgbClr val="8B827D"/>
              </a:solidFill>
              <a:latin typeface="Georgia"/>
            </a:endParaRPr>
          </a:p>
          <a:p>
            <a:pPr marR="60960" indent="-171450">
              <a:lnSpc>
                <a:spcPct val="104200"/>
              </a:lnSpc>
              <a:spcBef>
                <a:spcPts val="565"/>
              </a:spcBef>
            </a:pPr>
            <a:endParaRPr lang="en-US" sz="1200" spc="-10" dirty="0">
              <a:solidFill>
                <a:srgbClr val="8B827D"/>
              </a:solidFill>
              <a:latin typeface="Georgia"/>
            </a:endParaRPr>
          </a:p>
          <a:p>
            <a:pPr marR="60960" indent="-171450">
              <a:lnSpc>
                <a:spcPct val="104200"/>
              </a:lnSpc>
              <a:spcBef>
                <a:spcPts val="565"/>
              </a:spcBef>
            </a:pPr>
            <a:r>
              <a:rPr lang="en-US" sz="1200" spc="-10" dirty="0">
                <a:solidFill>
                  <a:srgbClr val="8B827D"/>
                </a:solidFill>
                <a:latin typeface="Georgia"/>
              </a:rPr>
              <a:t>The bar also offers a selection of the finest Spanish wines and a wide range of premium drinks, which guests can enjoy indoors or on our beautiful terrace—perfect for afterwork events.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F68576-4634-F14F-F1D7-4D843060E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7" r="21443"/>
          <a:stretch/>
        </p:blipFill>
        <p:spPr>
          <a:xfrm>
            <a:off x="908526" y="678567"/>
            <a:ext cx="6094539" cy="559956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3AA03B43-CB52-4E49-AD84-ACF1233DD873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D0AF86-9DC9-C197-9A07-E2FB38AB0B76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F693-BC38-C966-970F-2A63797CD7EF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AECB4C24-8349-B081-71F4-AB3C0B5347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8038" y="4462272"/>
            <a:ext cx="2465841" cy="10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5152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180461-F650-AB4C-A48E-8194D54C725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9" b="9989"/>
          <a:stretch/>
        </p:blipFill>
        <p:spPr>
          <a:xfrm>
            <a:off x="381000" y="380985"/>
            <a:ext cx="11426963" cy="60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5503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D376442-BA1B-7B4B-6766-562E6A390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07" b="15513"/>
          <a:stretch/>
        </p:blipFill>
        <p:spPr>
          <a:xfrm>
            <a:off x="6186709" y="678567"/>
            <a:ext cx="5507638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5445" y="1452122"/>
            <a:ext cx="3133795" cy="984885"/>
          </a:xfrm>
        </p:spPr>
        <p:txBody>
          <a:bodyPr rtlCol="0"/>
          <a:lstStyle/>
          <a:p>
            <a:pPr marL="12700">
              <a:spcBef>
                <a:spcPts val="675"/>
              </a:spcBef>
              <a:defRPr/>
            </a:pPr>
            <a:r>
              <a:rPr lang="es-ES" sz="3200" b="1" spc="-5" dirty="0">
                <a:solidFill>
                  <a:srgbClr val="928981"/>
                </a:solidFill>
                <a:latin typeface="Georgia"/>
                <a:ea typeface="+mn-ea"/>
                <a:cs typeface="+mn-cs"/>
              </a:rPr>
              <a:t>24 Cielos Bar &amp; Restaurant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B93FEE8-783E-8575-8244-B0F3BDBBD12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SERRANO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9C102-E5C6-5AA5-4750-B3935110A903}"/>
              </a:ext>
            </a:extLst>
          </p:cNvPr>
          <p:cNvCxnSpPr>
            <a:cxnSpLocks/>
          </p:cNvCxnSpPr>
          <p:nvPr/>
        </p:nvCxnSpPr>
        <p:spPr>
          <a:xfrm>
            <a:off x="497653" y="4255231"/>
            <a:ext cx="0" cy="2022902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215445" y="2574238"/>
            <a:ext cx="3346088" cy="2105256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r>
              <a:rPr lang="en-US" dirty="0"/>
              <a:t>24 </a:t>
            </a:r>
            <a:r>
              <a:rPr lang="en-US" dirty="0" err="1"/>
              <a:t>Cielos</a:t>
            </a:r>
            <a:r>
              <a:rPr lang="en-US" dirty="0"/>
              <a:t> is the perfect spot to admire Barcelona's stunning skyline, enjoy the city's highest breakfast, and marvel at a beautiful sunset with a 360-degree view of the "Ciudad </a:t>
            </a:r>
            <a:r>
              <a:rPr lang="en-US" dirty="0" err="1"/>
              <a:t>Condal</a:t>
            </a:r>
            <a:r>
              <a:rPr lang="en-US" dirty="0"/>
              <a:t>" and the Mediterranean Sea.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An ideal way to end the workday in a relaxed yet sophisticated atmosphere, on Barcelona's highest terrace, where you can savor a delightful selection of gourmet and fusion tapas.</a:t>
            </a:r>
            <a:endParaRPr lang="es-ES" dirty="0"/>
          </a:p>
        </p:txBody>
      </p:sp>
      <p:pic>
        <p:nvPicPr>
          <p:cNvPr id="4" name="Picture 3" descr="A logo for a restaurant&#10;&#10;Description automatically generated">
            <a:extLst>
              <a:ext uri="{FF2B5EF4-FFF2-40B4-BE49-F238E27FC236}">
                <a16:creationId xmlns:a16="http://schemas.microsoft.com/office/drawing/2014/main" id="{A9EA0C91-8B2C-45C1-7256-5F8BAD285D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445" y="4816725"/>
            <a:ext cx="1430727" cy="589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3114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58567-CE16-E9CA-F4B3-46EE1CF30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8" b="9628"/>
          <a:stretch/>
        </p:blipFill>
        <p:spPr>
          <a:xfrm>
            <a:off x="389324" y="356970"/>
            <a:ext cx="11412170" cy="61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9578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ng table with chairs in a room&#10;&#10;Description automatically generated">
            <a:extLst>
              <a:ext uri="{FF2B5EF4-FFF2-40B4-BE49-F238E27FC236}">
                <a16:creationId xmlns:a16="http://schemas.microsoft.com/office/drawing/2014/main" id="{10E6F384-EF70-737E-99F5-400F805A95D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" r="20460"/>
          <a:stretch/>
        </p:blipFill>
        <p:spPr>
          <a:xfrm>
            <a:off x="908527" y="673433"/>
            <a:ext cx="6094539" cy="5604206"/>
          </a:xfrm>
          <a:prstGeom prst="rect">
            <a:avLst/>
          </a:prstGeom>
        </p:spPr>
      </p:pic>
      <p:sp>
        <p:nvSpPr>
          <p:cNvPr id="3" name="Rectángulo 7">
            <a:extLst>
              <a:ext uri="{FF2B5EF4-FFF2-40B4-BE49-F238E27FC236}">
                <a16:creationId xmlns:a16="http://schemas.microsoft.com/office/drawing/2014/main" id="{E0A29399-8584-074E-3FC6-9F6A6521F282}"/>
              </a:ext>
            </a:extLst>
          </p:cNvPr>
          <p:cNvSpPr/>
          <p:nvPr/>
        </p:nvSpPr>
        <p:spPr>
          <a:xfrm>
            <a:off x="7372958" y="673432"/>
            <a:ext cx="3356002" cy="195553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s-ES" sz="3000" b="1" spc="-10" dirty="0">
                <a:solidFill>
                  <a:srgbClr val="8B827D"/>
                </a:solidFill>
                <a:latin typeface="Georgia"/>
              </a:rPr>
              <a:t>POOL BAR</a:t>
            </a:r>
          </a:p>
          <a:p>
            <a:endParaRPr lang="es-ES" sz="1200" spc="-10" dirty="0">
              <a:solidFill>
                <a:srgbClr val="8B827D"/>
              </a:solidFill>
              <a:latin typeface="Georgia"/>
            </a:endParaRPr>
          </a:p>
          <a:p>
            <a:pPr marR="60960" indent="-171450">
              <a:lnSpc>
                <a:spcPct val="104200"/>
              </a:lnSpc>
              <a:spcBef>
                <a:spcPts val="565"/>
              </a:spcBef>
            </a:pPr>
            <a:r>
              <a:rPr lang="en-US" sz="1200" spc="-10" dirty="0">
                <a:solidFill>
                  <a:srgbClr val="8B827D"/>
                </a:solidFill>
                <a:latin typeface="Georgia"/>
              </a:rPr>
              <a:t>Our pool, located on the sixth floor of the Meliá Barcelona Sky hotel, features a spacious and exclusive pool-terrace area. Music enthusiasts can enjoy live performances while savoring our delicious selection of cocktails, tapas, and the finest salads.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8F68576-4634-F14F-F1D7-4D843060EBB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r="13720"/>
          <a:stretch/>
        </p:blipFill>
        <p:spPr>
          <a:xfrm>
            <a:off x="908526" y="678567"/>
            <a:ext cx="6094539" cy="5599566"/>
          </a:xfrm>
          <a:prstGeom prst="rect">
            <a:avLst/>
          </a:prstGeom>
        </p:spPr>
      </p:pic>
      <p:sp>
        <p:nvSpPr>
          <p:cNvPr id="2" name="object 2">
            <a:extLst>
              <a:ext uri="{FF2B5EF4-FFF2-40B4-BE49-F238E27FC236}">
                <a16:creationId xmlns:a16="http://schemas.microsoft.com/office/drawing/2014/main" id="{3AA03B43-CB52-4E49-AD84-ACF1233DD873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5D0AF86-9DC9-C197-9A07-E2FB38AB0B76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86CF693-BC38-C966-970F-2A63797CD7EF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37555668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B258567-CE16-E9CA-F4B3-46EE1CF30E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26" b="9626"/>
          <a:stretch/>
        </p:blipFill>
        <p:spPr>
          <a:xfrm>
            <a:off x="389324" y="356970"/>
            <a:ext cx="11412170" cy="6144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7719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F0D92-3307-3E98-9421-8E4210529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9994"/>
          <a:stretch/>
        </p:blipFill>
        <p:spPr>
          <a:xfrm>
            <a:off x="381002" y="380986"/>
            <a:ext cx="11426963" cy="60960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98776" y="4179486"/>
            <a:ext cx="3483178" cy="47064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0565" marR="5080" indent="-698500" algn="ctr" rtl="0">
              <a:lnSpc>
                <a:spcPts val="3300"/>
              </a:lnSpc>
              <a:spcBef>
                <a:spcPts val="370"/>
              </a:spcBef>
            </a:pPr>
            <a:r>
              <a:rPr lang="en-gb" sz="2900" b="1" spc="-95" dirty="0">
                <a:solidFill>
                  <a:srgbClr val="FFFFFF"/>
                </a:solidFill>
                <a:latin typeface="Georgia"/>
                <a:cs typeface="Georgia"/>
              </a:rPr>
              <a:t>Power Meetings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04095" y="1766102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lang="en-gb" sz="2200" b="1" spc="-445" dirty="0">
                <a:solidFill>
                  <a:srgbClr val="FFFFFF"/>
                </a:solidFill>
                <a:latin typeface="Trebuchet MS"/>
                <a:cs typeface="Trebuchet MS"/>
              </a:rPr>
              <a:t>4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3785" y="2310955"/>
            <a:ext cx="182880" cy="1655445"/>
            <a:chOff x="6003785" y="2310955"/>
            <a:chExt cx="182880" cy="1655445"/>
          </a:xfrm>
          <a:noFill/>
        </p:grpSpPr>
        <p:sp>
          <p:nvSpPr>
            <p:cNvPr id="6" name="object 6"/>
            <p:cNvSpPr/>
            <p:nvPr/>
          </p:nvSpPr>
          <p:spPr>
            <a:xfrm>
              <a:off x="6003785" y="2310955"/>
              <a:ext cx="182880" cy="1655445"/>
            </a:xfrm>
            <a:custGeom>
              <a:avLst/>
              <a:gdLst/>
              <a:ahLst/>
              <a:cxnLst/>
              <a:rect l="l" t="t" r="r" b="b"/>
              <a:pathLst>
                <a:path w="182879" h="1655445">
                  <a:moveTo>
                    <a:pt x="182879" y="0"/>
                  </a:moveTo>
                  <a:lnTo>
                    <a:pt x="0" y="0"/>
                  </a:lnTo>
                  <a:lnTo>
                    <a:pt x="0" y="1655063"/>
                  </a:lnTo>
                  <a:lnTo>
                    <a:pt x="182879" y="1655063"/>
                  </a:lnTo>
                  <a:lnTo>
                    <a:pt x="18287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4476" y="2385000"/>
              <a:ext cx="0" cy="1504950"/>
            </a:xfrm>
            <a:custGeom>
              <a:avLst/>
              <a:gdLst/>
              <a:ahLst/>
              <a:cxnLst/>
              <a:rect l="l" t="t" r="r" b="b"/>
              <a:pathLst>
                <a:path h="1504950">
                  <a:moveTo>
                    <a:pt x="0" y="0"/>
                  </a:moveTo>
                  <a:lnTo>
                    <a:pt x="0" y="1504797"/>
                  </a:lnTo>
                </a:path>
              </a:pathLst>
            </a:custGeom>
            <a:grpFill/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2825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48B27A11-82EF-09CE-1B11-F9EC770434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14605"/>
          <a:stretch/>
        </p:blipFill>
        <p:spPr>
          <a:xfrm>
            <a:off x="6199366" y="627521"/>
            <a:ext cx="5494979" cy="5645617"/>
          </a:xfrm>
          <a:prstGeom prst="rect">
            <a:avLst/>
          </a:prstGeom>
        </p:spPr>
      </p:pic>
      <p:sp>
        <p:nvSpPr>
          <p:cNvPr id="2" name="object 2"/>
          <p:cNvSpPr/>
          <p:nvPr/>
        </p:nvSpPr>
        <p:spPr>
          <a:xfrm>
            <a:off x="1239723" y="1050404"/>
            <a:ext cx="356870" cy="172085"/>
          </a:xfrm>
          <a:custGeom>
            <a:avLst/>
            <a:gdLst/>
            <a:ahLst/>
            <a:cxnLst/>
            <a:rect l="l" t="t" r="r" b="b"/>
            <a:pathLst>
              <a:path w="356869" h="172084">
                <a:moveTo>
                  <a:pt x="169265" y="87833"/>
                </a:moveTo>
                <a:lnTo>
                  <a:pt x="165608" y="68110"/>
                </a:lnTo>
                <a:lnTo>
                  <a:pt x="162890" y="53441"/>
                </a:lnTo>
                <a:lnTo>
                  <a:pt x="154724" y="40576"/>
                </a:lnTo>
                <a:lnTo>
                  <a:pt x="145173" y="25539"/>
                </a:lnTo>
                <a:lnTo>
                  <a:pt x="121158" y="8839"/>
                </a:lnTo>
                <a:lnTo>
                  <a:pt x="121158" y="68110"/>
                </a:lnTo>
                <a:lnTo>
                  <a:pt x="48107" y="68110"/>
                </a:lnTo>
                <a:lnTo>
                  <a:pt x="51168" y="59778"/>
                </a:lnTo>
                <a:lnTo>
                  <a:pt x="57785" y="50761"/>
                </a:lnTo>
                <a:lnTo>
                  <a:pt x="68694" y="43535"/>
                </a:lnTo>
                <a:lnTo>
                  <a:pt x="84632" y="40576"/>
                </a:lnTo>
                <a:lnTo>
                  <a:pt x="100571" y="43535"/>
                </a:lnTo>
                <a:lnTo>
                  <a:pt x="111480" y="50761"/>
                </a:lnTo>
                <a:lnTo>
                  <a:pt x="118097" y="59778"/>
                </a:lnTo>
                <a:lnTo>
                  <a:pt x="121158" y="68110"/>
                </a:lnTo>
                <a:lnTo>
                  <a:pt x="121158" y="8839"/>
                </a:lnTo>
                <a:lnTo>
                  <a:pt x="118287" y="6832"/>
                </a:lnTo>
                <a:lnTo>
                  <a:pt x="84353" y="0"/>
                </a:lnTo>
                <a:lnTo>
                  <a:pt x="50507" y="7175"/>
                </a:lnTo>
                <a:lnTo>
                  <a:pt x="23799" y="26339"/>
                </a:lnTo>
                <a:lnTo>
                  <a:pt x="6286" y="53924"/>
                </a:lnTo>
                <a:lnTo>
                  <a:pt x="0" y="86372"/>
                </a:lnTo>
                <a:lnTo>
                  <a:pt x="6832" y="119862"/>
                </a:lnTo>
                <a:lnTo>
                  <a:pt x="25323" y="146913"/>
                </a:lnTo>
                <a:lnTo>
                  <a:pt x="52451" y="164998"/>
                </a:lnTo>
                <a:lnTo>
                  <a:pt x="85204" y="171589"/>
                </a:lnTo>
                <a:lnTo>
                  <a:pt x="97459" y="170675"/>
                </a:lnTo>
                <a:lnTo>
                  <a:pt x="140779" y="149288"/>
                </a:lnTo>
                <a:lnTo>
                  <a:pt x="155625" y="131013"/>
                </a:lnTo>
                <a:lnTo>
                  <a:pt x="157264" y="128651"/>
                </a:lnTo>
                <a:lnTo>
                  <a:pt x="163766" y="115938"/>
                </a:lnTo>
                <a:lnTo>
                  <a:pt x="114490" y="115938"/>
                </a:lnTo>
                <a:lnTo>
                  <a:pt x="109181" y="121831"/>
                </a:lnTo>
                <a:lnTo>
                  <a:pt x="102895" y="126619"/>
                </a:lnTo>
                <a:lnTo>
                  <a:pt x="95084" y="129832"/>
                </a:lnTo>
                <a:lnTo>
                  <a:pt x="85204" y="131013"/>
                </a:lnTo>
                <a:lnTo>
                  <a:pt x="71780" y="128943"/>
                </a:lnTo>
                <a:lnTo>
                  <a:pt x="60401" y="122974"/>
                </a:lnTo>
                <a:lnTo>
                  <a:pt x="51993" y="113398"/>
                </a:lnTo>
                <a:lnTo>
                  <a:pt x="47536" y="100571"/>
                </a:lnTo>
                <a:lnTo>
                  <a:pt x="168109" y="100571"/>
                </a:lnTo>
                <a:lnTo>
                  <a:pt x="168694" y="96812"/>
                </a:lnTo>
                <a:lnTo>
                  <a:pt x="169265" y="94195"/>
                </a:lnTo>
                <a:lnTo>
                  <a:pt x="169265" y="87833"/>
                </a:lnTo>
                <a:close/>
              </a:path>
              <a:path w="356869" h="172084">
                <a:moveTo>
                  <a:pt x="356616" y="87833"/>
                </a:moveTo>
                <a:lnTo>
                  <a:pt x="352958" y="68110"/>
                </a:lnTo>
                <a:lnTo>
                  <a:pt x="350240" y="53441"/>
                </a:lnTo>
                <a:lnTo>
                  <a:pt x="342074" y="40576"/>
                </a:lnTo>
                <a:lnTo>
                  <a:pt x="332524" y="25539"/>
                </a:lnTo>
                <a:lnTo>
                  <a:pt x="308495" y="8839"/>
                </a:lnTo>
                <a:lnTo>
                  <a:pt x="308495" y="68110"/>
                </a:lnTo>
                <a:lnTo>
                  <a:pt x="235458" y="68110"/>
                </a:lnTo>
                <a:lnTo>
                  <a:pt x="238518" y="59766"/>
                </a:lnTo>
                <a:lnTo>
                  <a:pt x="245135" y="50761"/>
                </a:lnTo>
                <a:lnTo>
                  <a:pt x="256044" y="43535"/>
                </a:lnTo>
                <a:lnTo>
                  <a:pt x="271983" y="40576"/>
                </a:lnTo>
                <a:lnTo>
                  <a:pt x="287921" y="43535"/>
                </a:lnTo>
                <a:lnTo>
                  <a:pt x="298831" y="50761"/>
                </a:lnTo>
                <a:lnTo>
                  <a:pt x="305447" y="59766"/>
                </a:lnTo>
                <a:lnTo>
                  <a:pt x="308495" y="68110"/>
                </a:lnTo>
                <a:lnTo>
                  <a:pt x="308495" y="8839"/>
                </a:lnTo>
                <a:lnTo>
                  <a:pt x="305625" y="6832"/>
                </a:lnTo>
                <a:lnTo>
                  <a:pt x="271691" y="0"/>
                </a:lnTo>
                <a:lnTo>
                  <a:pt x="237845" y="7175"/>
                </a:lnTo>
                <a:lnTo>
                  <a:pt x="211150" y="26339"/>
                </a:lnTo>
                <a:lnTo>
                  <a:pt x="193636" y="53924"/>
                </a:lnTo>
                <a:lnTo>
                  <a:pt x="187337" y="86372"/>
                </a:lnTo>
                <a:lnTo>
                  <a:pt x="194170" y="119862"/>
                </a:lnTo>
                <a:lnTo>
                  <a:pt x="212661" y="146913"/>
                </a:lnTo>
                <a:lnTo>
                  <a:pt x="239801" y="164998"/>
                </a:lnTo>
                <a:lnTo>
                  <a:pt x="272554" y="171589"/>
                </a:lnTo>
                <a:lnTo>
                  <a:pt x="284810" y="170675"/>
                </a:lnTo>
                <a:lnTo>
                  <a:pt x="328117" y="149288"/>
                </a:lnTo>
                <a:lnTo>
                  <a:pt x="342976" y="131013"/>
                </a:lnTo>
                <a:lnTo>
                  <a:pt x="344614" y="128651"/>
                </a:lnTo>
                <a:lnTo>
                  <a:pt x="351116" y="115938"/>
                </a:lnTo>
                <a:lnTo>
                  <a:pt x="301828" y="115938"/>
                </a:lnTo>
                <a:lnTo>
                  <a:pt x="296519" y="121831"/>
                </a:lnTo>
                <a:lnTo>
                  <a:pt x="290233" y="126619"/>
                </a:lnTo>
                <a:lnTo>
                  <a:pt x="282435" y="129832"/>
                </a:lnTo>
                <a:lnTo>
                  <a:pt x="272554" y="131013"/>
                </a:lnTo>
                <a:lnTo>
                  <a:pt x="259130" y="128943"/>
                </a:lnTo>
                <a:lnTo>
                  <a:pt x="247751" y="122961"/>
                </a:lnTo>
                <a:lnTo>
                  <a:pt x="239344" y="113398"/>
                </a:lnTo>
                <a:lnTo>
                  <a:pt x="234873" y="100584"/>
                </a:lnTo>
                <a:lnTo>
                  <a:pt x="355447" y="100584"/>
                </a:lnTo>
                <a:lnTo>
                  <a:pt x="356031" y="96812"/>
                </a:lnTo>
                <a:lnTo>
                  <a:pt x="356616" y="94195"/>
                </a:lnTo>
                <a:lnTo>
                  <a:pt x="356616" y="87833"/>
                </a:lnTo>
                <a:close/>
              </a:path>
            </a:pathLst>
          </a:custGeom>
          <a:solidFill>
            <a:srgbClr val="8B82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07867" y="1050394"/>
            <a:ext cx="505459" cy="238125"/>
            <a:chOff x="1807867" y="1050394"/>
            <a:chExt cx="505459" cy="238125"/>
          </a:xfrm>
        </p:grpSpPr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07867" y="1050395"/>
              <a:ext cx="148983" cy="1663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983609" y="1050691"/>
              <a:ext cx="174218" cy="2376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2181706" y="1050394"/>
              <a:ext cx="131000" cy="17189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985085" y="1056737"/>
            <a:ext cx="227088" cy="16062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85088" y="755996"/>
            <a:ext cx="825500" cy="217804"/>
            <a:chOff x="985088" y="755996"/>
            <a:chExt cx="825500" cy="217804"/>
          </a:xfrm>
        </p:grpSpPr>
        <p:sp>
          <p:nvSpPr>
            <p:cNvPr id="9" name="object 9"/>
            <p:cNvSpPr/>
            <p:nvPr/>
          </p:nvSpPr>
          <p:spPr>
            <a:xfrm>
              <a:off x="985088" y="756005"/>
              <a:ext cx="719455" cy="217804"/>
            </a:xfrm>
            <a:custGeom>
              <a:avLst/>
              <a:gdLst/>
              <a:ahLst/>
              <a:cxnLst/>
              <a:rect l="l" t="t" r="r" b="b"/>
              <a:pathLst>
                <a:path w="719455" h="217805">
                  <a:moveTo>
                    <a:pt x="151701" y="68084"/>
                  </a:moveTo>
                  <a:lnTo>
                    <a:pt x="138366" y="25692"/>
                  </a:lnTo>
                  <a:lnTo>
                    <a:pt x="106857" y="3987"/>
                  </a:lnTo>
                  <a:lnTo>
                    <a:pt x="102400" y="3225"/>
                  </a:lnTo>
                  <a:lnTo>
                    <a:pt x="102400" y="68897"/>
                  </a:lnTo>
                  <a:lnTo>
                    <a:pt x="98755" y="82918"/>
                  </a:lnTo>
                  <a:lnTo>
                    <a:pt x="90004" y="90119"/>
                  </a:lnTo>
                  <a:lnTo>
                    <a:pt x="79413" y="92773"/>
                  </a:lnTo>
                  <a:lnTo>
                    <a:pt x="70256" y="93154"/>
                  </a:lnTo>
                  <a:lnTo>
                    <a:pt x="49301" y="93154"/>
                  </a:lnTo>
                  <a:lnTo>
                    <a:pt x="49301" y="45212"/>
                  </a:lnTo>
                  <a:lnTo>
                    <a:pt x="68364" y="45212"/>
                  </a:lnTo>
                  <a:lnTo>
                    <a:pt x="78384" y="45580"/>
                  </a:lnTo>
                  <a:lnTo>
                    <a:pt x="89560" y="48171"/>
                  </a:lnTo>
                  <a:lnTo>
                    <a:pt x="98640" y="55206"/>
                  </a:lnTo>
                  <a:lnTo>
                    <a:pt x="102400" y="68897"/>
                  </a:lnTo>
                  <a:lnTo>
                    <a:pt x="102400" y="3225"/>
                  </a:lnTo>
                  <a:lnTo>
                    <a:pt x="89814" y="1028"/>
                  </a:lnTo>
                  <a:lnTo>
                    <a:pt x="65900" y="0"/>
                  </a:lnTo>
                  <a:lnTo>
                    <a:pt x="0" y="0"/>
                  </a:lnTo>
                  <a:lnTo>
                    <a:pt x="0" y="217601"/>
                  </a:lnTo>
                  <a:lnTo>
                    <a:pt x="49301" y="214439"/>
                  </a:lnTo>
                  <a:lnTo>
                    <a:pt x="49301" y="138366"/>
                  </a:lnTo>
                  <a:lnTo>
                    <a:pt x="71628" y="138366"/>
                  </a:lnTo>
                  <a:lnTo>
                    <a:pt x="119786" y="128587"/>
                  </a:lnTo>
                  <a:lnTo>
                    <a:pt x="145872" y="98082"/>
                  </a:lnTo>
                  <a:lnTo>
                    <a:pt x="150177" y="83426"/>
                  </a:lnTo>
                  <a:lnTo>
                    <a:pt x="151701" y="68084"/>
                  </a:lnTo>
                  <a:close/>
                </a:path>
                <a:path w="719455" h="217805">
                  <a:moveTo>
                    <a:pt x="321792" y="125818"/>
                  </a:moveTo>
                  <a:lnTo>
                    <a:pt x="316801" y="97637"/>
                  </a:lnTo>
                  <a:lnTo>
                    <a:pt x="310997" y="87693"/>
                  </a:lnTo>
                  <a:lnTo>
                    <a:pt x="301713" y="71767"/>
                  </a:lnTo>
                  <a:lnTo>
                    <a:pt x="276580" y="53047"/>
                  </a:lnTo>
                  <a:lnTo>
                    <a:pt x="276580" y="125818"/>
                  </a:lnTo>
                  <a:lnTo>
                    <a:pt x="273672" y="141084"/>
                  </a:lnTo>
                  <a:lnTo>
                    <a:pt x="265823" y="153149"/>
                  </a:lnTo>
                  <a:lnTo>
                    <a:pt x="254292" y="161099"/>
                  </a:lnTo>
                  <a:lnTo>
                    <a:pt x="240360" y="163944"/>
                  </a:lnTo>
                  <a:lnTo>
                    <a:pt x="226428" y="161099"/>
                  </a:lnTo>
                  <a:lnTo>
                    <a:pt x="214884" y="153149"/>
                  </a:lnTo>
                  <a:lnTo>
                    <a:pt x="207022" y="141084"/>
                  </a:lnTo>
                  <a:lnTo>
                    <a:pt x="204127" y="125818"/>
                  </a:lnTo>
                  <a:lnTo>
                    <a:pt x="207022" y="110566"/>
                  </a:lnTo>
                  <a:lnTo>
                    <a:pt x="214884" y="98488"/>
                  </a:lnTo>
                  <a:lnTo>
                    <a:pt x="226428" y="90551"/>
                  </a:lnTo>
                  <a:lnTo>
                    <a:pt x="240360" y="87693"/>
                  </a:lnTo>
                  <a:lnTo>
                    <a:pt x="254292" y="90551"/>
                  </a:lnTo>
                  <a:lnTo>
                    <a:pt x="265823" y="98488"/>
                  </a:lnTo>
                  <a:lnTo>
                    <a:pt x="273672" y="110566"/>
                  </a:lnTo>
                  <a:lnTo>
                    <a:pt x="276580" y="125818"/>
                  </a:lnTo>
                  <a:lnTo>
                    <a:pt x="276580" y="53047"/>
                  </a:lnTo>
                  <a:lnTo>
                    <a:pt x="276301" y="52832"/>
                  </a:lnTo>
                  <a:lnTo>
                    <a:pt x="240360" y="45478"/>
                  </a:lnTo>
                  <a:lnTo>
                    <a:pt x="204431" y="52832"/>
                  </a:lnTo>
                  <a:lnTo>
                    <a:pt x="179019" y="71767"/>
                  </a:lnTo>
                  <a:lnTo>
                    <a:pt x="163918" y="97637"/>
                  </a:lnTo>
                  <a:lnTo>
                    <a:pt x="158927" y="125818"/>
                  </a:lnTo>
                  <a:lnTo>
                    <a:pt x="162623" y="150037"/>
                  </a:lnTo>
                  <a:lnTo>
                    <a:pt x="173786" y="173012"/>
                  </a:lnTo>
                  <a:lnTo>
                    <a:pt x="192532" y="191820"/>
                  </a:lnTo>
                  <a:lnTo>
                    <a:pt x="218960" y="203555"/>
                  </a:lnTo>
                  <a:lnTo>
                    <a:pt x="272275" y="200126"/>
                  </a:lnTo>
                  <a:lnTo>
                    <a:pt x="294017" y="187109"/>
                  </a:lnTo>
                  <a:lnTo>
                    <a:pt x="309486" y="168948"/>
                  </a:lnTo>
                  <a:lnTo>
                    <a:pt x="311670" y="163944"/>
                  </a:lnTo>
                  <a:lnTo>
                    <a:pt x="318719" y="147802"/>
                  </a:lnTo>
                  <a:lnTo>
                    <a:pt x="321792" y="125818"/>
                  </a:lnTo>
                  <a:close/>
                </a:path>
                <a:path w="719455" h="217805">
                  <a:moveTo>
                    <a:pt x="553872" y="51485"/>
                  </a:moveTo>
                  <a:lnTo>
                    <a:pt x="507415" y="51485"/>
                  </a:lnTo>
                  <a:lnTo>
                    <a:pt x="484860" y="145859"/>
                  </a:lnTo>
                  <a:lnTo>
                    <a:pt x="484314" y="145859"/>
                  </a:lnTo>
                  <a:lnTo>
                    <a:pt x="459333" y="51485"/>
                  </a:lnTo>
                  <a:lnTo>
                    <a:pt x="421322" y="51485"/>
                  </a:lnTo>
                  <a:lnTo>
                    <a:pt x="396582" y="145859"/>
                  </a:lnTo>
                  <a:lnTo>
                    <a:pt x="396049" y="145859"/>
                  </a:lnTo>
                  <a:lnTo>
                    <a:pt x="373494" y="51485"/>
                  </a:lnTo>
                  <a:lnTo>
                    <a:pt x="326783" y="51485"/>
                  </a:lnTo>
                  <a:lnTo>
                    <a:pt x="370573" y="195491"/>
                  </a:lnTo>
                  <a:lnTo>
                    <a:pt x="417576" y="192468"/>
                  </a:lnTo>
                  <a:lnTo>
                    <a:pt x="440055" y="105105"/>
                  </a:lnTo>
                  <a:lnTo>
                    <a:pt x="440601" y="105105"/>
                  </a:lnTo>
                  <a:lnTo>
                    <a:pt x="462330" y="189585"/>
                  </a:lnTo>
                  <a:lnTo>
                    <a:pt x="512864" y="186321"/>
                  </a:lnTo>
                  <a:lnTo>
                    <a:pt x="553872" y="51485"/>
                  </a:lnTo>
                  <a:close/>
                </a:path>
                <a:path w="719455" h="217805">
                  <a:moveTo>
                    <a:pt x="719201" y="127736"/>
                  </a:moveTo>
                  <a:lnTo>
                    <a:pt x="715759" y="109194"/>
                  </a:lnTo>
                  <a:lnTo>
                    <a:pt x="713206" y="95427"/>
                  </a:lnTo>
                  <a:lnTo>
                    <a:pt x="705535" y="83324"/>
                  </a:lnTo>
                  <a:lnTo>
                    <a:pt x="696569" y="69215"/>
                  </a:lnTo>
                  <a:lnTo>
                    <a:pt x="674001" y="53517"/>
                  </a:lnTo>
                  <a:lnTo>
                    <a:pt x="674001" y="109194"/>
                  </a:lnTo>
                  <a:lnTo>
                    <a:pt x="605358" y="109194"/>
                  </a:lnTo>
                  <a:lnTo>
                    <a:pt x="608241" y="101371"/>
                  </a:lnTo>
                  <a:lnTo>
                    <a:pt x="614451" y="92900"/>
                  </a:lnTo>
                  <a:lnTo>
                    <a:pt x="624700" y="86106"/>
                  </a:lnTo>
                  <a:lnTo>
                    <a:pt x="639673" y="83324"/>
                  </a:lnTo>
                  <a:lnTo>
                    <a:pt x="654659" y="86106"/>
                  </a:lnTo>
                  <a:lnTo>
                    <a:pt x="664921" y="92900"/>
                  </a:lnTo>
                  <a:lnTo>
                    <a:pt x="671131" y="101371"/>
                  </a:lnTo>
                  <a:lnTo>
                    <a:pt x="674001" y="109194"/>
                  </a:lnTo>
                  <a:lnTo>
                    <a:pt x="674001" y="53517"/>
                  </a:lnTo>
                  <a:lnTo>
                    <a:pt x="671296" y="51625"/>
                  </a:lnTo>
                  <a:lnTo>
                    <a:pt x="639406" y="45199"/>
                  </a:lnTo>
                  <a:lnTo>
                    <a:pt x="607606" y="51955"/>
                  </a:lnTo>
                  <a:lnTo>
                    <a:pt x="582523" y="69951"/>
                  </a:lnTo>
                  <a:lnTo>
                    <a:pt x="566064" y="95885"/>
                  </a:lnTo>
                  <a:lnTo>
                    <a:pt x="560158" y="126365"/>
                  </a:lnTo>
                  <a:lnTo>
                    <a:pt x="561657" y="141693"/>
                  </a:lnTo>
                  <a:lnTo>
                    <a:pt x="565937" y="155930"/>
                  </a:lnTo>
                  <a:lnTo>
                    <a:pt x="572655" y="168871"/>
                  </a:lnTo>
                  <a:lnTo>
                    <a:pt x="581482" y="180289"/>
                  </a:lnTo>
                  <a:lnTo>
                    <a:pt x="703516" y="172478"/>
                  </a:lnTo>
                  <a:lnTo>
                    <a:pt x="706501" y="168287"/>
                  </a:lnTo>
                  <a:lnTo>
                    <a:pt x="707466" y="166941"/>
                  </a:lnTo>
                  <a:lnTo>
                    <a:pt x="711085" y="160947"/>
                  </a:lnTo>
                  <a:lnTo>
                    <a:pt x="714032" y="154139"/>
                  </a:lnTo>
                  <a:lnTo>
                    <a:pt x="667727" y="154139"/>
                  </a:lnTo>
                  <a:lnTo>
                    <a:pt x="662749" y="159689"/>
                  </a:lnTo>
                  <a:lnTo>
                    <a:pt x="656844" y="164172"/>
                  </a:lnTo>
                  <a:lnTo>
                    <a:pt x="649503" y="167195"/>
                  </a:lnTo>
                  <a:lnTo>
                    <a:pt x="640232" y="168287"/>
                  </a:lnTo>
                  <a:lnTo>
                    <a:pt x="627608" y="166357"/>
                  </a:lnTo>
                  <a:lnTo>
                    <a:pt x="616902" y="160743"/>
                  </a:lnTo>
                  <a:lnTo>
                    <a:pt x="609015" y="151765"/>
                  </a:lnTo>
                  <a:lnTo>
                    <a:pt x="604824" y="139700"/>
                  </a:lnTo>
                  <a:lnTo>
                    <a:pt x="718121" y="139700"/>
                  </a:lnTo>
                  <a:lnTo>
                    <a:pt x="718654" y="136156"/>
                  </a:lnTo>
                  <a:lnTo>
                    <a:pt x="719201" y="133718"/>
                  </a:lnTo>
                  <a:lnTo>
                    <a:pt x="719201" y="127736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1729185" y="801204"/>
              <a:ext cx="80886" cy="124675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610956" y="1023518"/>
            <a:ext cx="166370" cy="194310"/>
          </a:xfrm>
          <a:custGeom>
            <a:avLst/>
            <a:gdLst/>
            <a:ahLst/>
            <a:cxnLst/>
            <a:rect l="l" t="t" r="r" b="b"/>
            <a:pathLst>
              <a:path w="166369" h="194309">
                <a:moveTo>
                  <a:pt x="94157" y="34455"/>
                </a:moveTo>
                <a:lnTo>
                  <a:pt x="71196" y="34455"/>
                </a:lnTo>
                <a:lnTo>
                  <a:pt x="71196" y="5537"/>
                </a:lnTo>
                <a:lnTo>
                  <a:pt x="23533" y="8597"/>
                </a:lnTo>
                <a:lnTo>
                  <a:pt x="23533" y="34455"/>
                </a:lnTo>
                <a:lnTo>
                  <a:pt x="0" y="34455"/>
                </a:lnTo>
                <a:lnTo>
                  <a:pt x="0" y="70650"/>
                </a:lnTo>
                <a:lnTo>
                  <a:pt x="23533" y="70650"/>
                </a:lnTo>
                <a:lnTo>
                  <a:pt x="23533" y="193852"/>
                </a:lnTo>
                <a:lnTo>
                  <a:pt x="71196" y="193852"/>
                </a:lnTo>
                <a:lnTo>
                  <a:pt x="71196" y="70650"/>
                </a:lnTo>
                <a:lnTo>
                  <a:pt x="94157" y="70650"/>
                </a:lnTo>
                <a:lnTo>
                  <a:pt x="94157" y="34455"/>
                </a:lnTo>
                <a:close/>
              </a:path>
              <a:path w="166369" h="194309">
                <a:moveTo>
                  <a:pt x="166166" y="33210"/>
                </a:moveTo>
                <a:lnTo>
                  <a:pt x="116319" y="33210"/>
                </a:lnTo>
                <a:lnTo>
                  <a:pt x="116319" y="193840"/>
                </a:lnTo>
                <a:lnTo>
                  <a:pt x="166166" y="193840"/>
                </a:lnTo>
                <a:lnTo>
                  <a:pt x="166166" y="33210"/>
                </a:lnTo>
                <a:close/>
              </a:path>
              <a:path w="166369" h="194309">
                <a:moveTo>
                  <a:pt x="166166" y="0"/>
                </a:moveTo>
                <a:lnTo>
                  <a:pt x="116319" y="2844"/>
                </a:lnTo>
                <a:lnTo>
                  <a:pt x="116319" y="16611"/>
                </a:lnTo>
                <a:lnTo>
                  <a:pt x="166166" y="16611"/>
                </a:lnTo>
                <a:lnTo>
                  <a:pt x="166166" y="0"/>
                </a:lnTo>
                <a:close/>
              </a:path>
            </a:pathLst>
          </a:custGeom>
          <a:solidFill>
            <a:srgbClr val="8B82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985081" y="1334526"/>
            <a:ext cx="155084" cy="1431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1201103" y="1328136"/>
            <a:ext cx="382167" cy="121853"/>
          </a:xfrm>
          <a:prstGeom prst="rect">
            <a:avLst/>
          </a:prstGeom>
        </p:spPr>
      </p:pic>
      <p:sp>
        <p:nvSpPr>
          <p:cNvPr id="14" name="object 14"/>
          <p:cNvSpPr txBox="1"/>
          <p:nvPr/>
        </p:nvSpPr>
        <p:spPr>
          <a:xfrm>
            <a:off x="937475" y="1908604"/>
            <a:ext cx="3100014" cy="1606081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R="60960" indent="-171450">
              <a:spcBef>
                <a:spcPts val="565"/>
              </a:spcBef>
            </a:pPr>
            <a:r>
              <a:rPr lang="en-US" dirty="0">
                <a:cs typeface="+mn-cs"/>
              </a:rPr>
              <a:t>We offer 14 elegant and innovative meeting rooms with a maximum capacity of 360 people.</a:t>
            </a:r>
          </a:p>
          <a:p>
            <a:pPr marR="60960" indent="-171450">
              <a:spcBef>
                <a:spcPts val="565"/>
              </a:spcBef>
            </a:pPr>
            <a:br>
              <a:rPr lang="en-US" dirty="0">
                <a:cs typeface="+mn-cs"/>
              </a:rPr>
            </a:br>
            <a:r>
              <a:rPr lang="en-US" dirty="0">
                <a:cs typeface="+mn-cs"/>
              </a:rPr>
              <a:t>These include rooms with natural light, high ceilings, multiple spaces, alternative coffee break areas, 4 terraces, and high-speed internet with </a:t>
            </a:r>
            <a:r>
              <a:rPr lang="en-US" dirty="0" err="1">
                <a:cs typeface="+mn-cs"/>
              </a:rPr>
              <a:t>WiFi</a:t>
            </a:r>
            <a:r>
              <a:rPr lang="en-US" dirty="0">
                <a:cs typeface="+mn-cs"/>
              </a:rPr>
              <a:t>.</a:t>
            </a:r>
          </a:p>
        </p:txBody>
      </p:sp>
      <p:sp>
        <p:nvSpPr>
          <p:cNvPr id="31" name="object 6">
            <a:extLst>
              <a:ext uri="{FF2B5EF4-FFF2-40B4-BE49-F238E27FC236}">
                <a16:creationId xmlns:a16="http://schemas.microsoft.com/office/drawing/2014/main" id="{05E245A4-0F97-078D-54EC-DB60B8599E92}"/>
              </a:ext>
            </a:extLst>
          </p:cNvPr>
          <p:cNvSpPr/>
          <p:nvPr/>
        </p:nvSpPr>
        <p:spPr>
          <a:xfrm>
            <a:off x="5814927" y="5146662"/>
            <a:ext cx="0" cy="1126490"/>
          </a:xfrm>
          <a:custGeom>
            <a:avLst/>
            <a:gdLst/>
            <a:ahLst/>
            <a:cxnLst/>
            <a:rect l="l" t="t" r="r" b="b"/>
            <a:pathLst>
              <a:path h="1126489">
                <a:moveTo>
                  <a:pt x="0" y="1126337"/>
                </a:moveTo>
                <a:lnTo>
                  <a:pt x="0" y="0"/>
                </a:lnTo>
              </a:path>
            </a:pathLst>
          </a:custGeom>
          <a:ln w="12700">
            <a:solidFill>
              <a:srgbClr val="8B827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2">
            <a:extLst>
              <a:ext uri="{FF2B5EF4-FFF2-40B4-BE49-F238E27FC236}">
                <a16:creationId xmlns:a16="http://schemas.microsoft.com/office/drawing/2014/main" id="{974924CE-4DD7-020C-D4B8-15708A614A5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BC097AE-FF1C-E413-7BA8-1CCE3DC08BDF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74B6370-D2CF-6BC5-09F8-2CE33B44E4F2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28293593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39723" y="1050404"/>
            <a:ext cx="356870" cy="172085"/>
          </a:xfrm>
          <a:custGeom>
            <a:avLst/>
            <a:gdLst/>
            <a:ahLst/>
            <a:cxnLst/>
            <a:rect l="l" t="t" r="r" b="b"/>
            <a:pathLst>
              <a:path w="356869" h="172084">
                <a:moveTo>
                  <a:pt x="169265" y="87833"/>
                </a:moveTo>
                <a:lnTo>
                  <a:pt x="165608" y="68110"/>
                </a:lnTo>
                <a:lnTo>
                  <a:pt x="162890" y="53441"/>
                </a:lnTo>
                <a:lnTo>
                  <a:pt x="154724" y="40576"/>
                </a:lnTo>
                <a:lnTo>
                  <a:pt x="145173" y="25539"/>
                </a:lnTo>
                <a:lnTo>
                  <a:pt x="121158" y="8839"/>
                </a:lnTo>
                <a:lnTo>
                  <a:pt x="121158" y="68110"/>
                </a:lnTo>
                <a:lnTo>
                  <a:pt x="48107" y="68110"/>
                </a:lnTo>
                <a:lnTo>
                  <a:pt x="51168" y="59778"/>
                </a:lnTo>
                <a:lnTo>
                  <a:pt x="57785" y="50761"/>
                </a:lnTo>
                <a:lnTo>
                  <a:pt x="68694" y="43535"/>
                </a:lnTo>
                <a:lnTo>
                  <a:pt x="84632" y="40576"/>
                </a:lnTo>
                <a:lnTo>
                  <a:pt x="100571" y="43535"/>
                </a:lnTo>
                <a:lnTo>
                  <a:pt x="111480" y="50761"/>
                </a:lnTo>
                <a:lnTo>
                  <a:pt x="118097" y="59778"/>
                </a:lnTo>
                <a:lnTo>
                  <a:pt x="121158" y="68110"/>
                </a:lnTo>
                <a:lnTo>
                  <a:pt x="121158" y="8839"/>
                </a:lnTo>
                <a:lnTo>
                  <a:pt x="118287" y="6832"/>
                </a:lnTo>
                <a:lnTo>
                  <a:pt x="84353" y="0"/>
                </a:lnTo>
                <a:lnTo>
                  <a:pt x="50507" y="7175"/>
                </a:lnTo>
                <a:lnTo>
                  <a:pt x="23799" y="26339"/>
                </a:lnTo>
                <a:lnTo>
                  <a:pt x="6286" y="53924"/>
                </a:lnTo>
                <a:lnTo>
                  <a:pt x="0" y="86372"/>
                </a:lnTo>
                <a:lnTo>
                  <a:pt x="6832" y="119862"/>
                </a:lnTo>
                <a:lnTo>
                  <a:pt x="25323" y="146913"/>
                </a:lnTo>
                <a:lnTo>
                  <a:pt x="52451" y="164998"/>
                </a:lnTo>
                <a:lnTo>
                  <a:pt x="85204" y="171589"/>
                </a:lnTo>
                <a:lnTo>
                  <a:pt x="97459" y="170675"/>
                </a:lnTo>
                <a:lnTo>
                  <a:pt x="140779" y="149288"/>
                </a:lnTo>
                <a:lnTo>
                  <a:pt x="155625" y="131013"/>
                </a:lnTo>
                <a:lnTo>
                  <a:pt x="157264" y="128651"/>
                </a:lnTo>
                <a:lnTo>
                  <a:pt x="163766" y="115938"/>
                </a:lnTo>
                <a:lnTo>
                  <a:pt x="114490" y="115938"/>
                </a:lnTo>
                <a:lnTo>
                  <a:pt x="109181" y="121831"/>
                </a:lnTo>
                <a:lnTo>
                  <a:pt x="102895" y="126619"/>
                </a:lnTo>
                <a:lnTo>
                  <a:pt x="95084" y="129832"/>
                </a:lnTo>
                <a:lnTo>
                  <a:pt x="85204" y="131013"/>
                </a:lnTo>
                <a:lnTo>
                  <a:pt x="71780" y="128943"/>
                </a:lnTo>
                <a:lnTo>
                  <a:pt x="60401" y="122974"/>
                </a:lnTo>
                <a:lnTo>
                  <a:pt x="51993" y="113398"/>
                </a:lnTo>
                <a:lnTo>
                  <a:pt x="47536" y="100571"/>
                </a:lnTo>
                <a:lnTo>
                  <a:pt x="168109" y="100571"/>
                </a:lnTo>
                <a:lnTo>
                  <a:pt x="168694" y="96812"/>
                </a:lnTo>
                <a:lnTo>
                  <a:pt x="169265" y="94195"/>
                </a:lnTo>
                <a:lnTo>
                  <a:pt x="169265" y="87833"/>
                </a:lnTo>
                <a:close/>
              </a:path>
              <a:path w="356869" h="172084">
                <a:moveTo>
                  <a:pt x="356616" y="87833"/>
                </a:moveTo>
                <a:lnTo>
                  <a:pt x="352958" y="68110"/>
                </a:lnTo>
                <a:lnTo>
                  <a:pt x="350240" y="53441"/>
                </a:lnTo>
                <a:lnTo>
                  <a:pt x="342074" y="40576"/>
                </a:lnTo>
                <a:lnTo>
                  <a:pt x="332524" y="25539"/>
                </a:lnTo>
                <a:lnTo>
                  <a:pt x="308495" y="8839"/>
                </a:lnTo>
                <a:lnTo>
                  <a:pt x="308495" y="68110"/>
                </a:lnTo>
                <a:lnTo>
                  <a:pt x="235458" y="68110"/>
                </a:lnTo>
                <a:lnTo>
                  <a:pt x="238518" y="59766"/>
                </a:lnTo>
                <a:lnTo>
                  <a:pt x="245135" y="50761"/>
                </a:lnTo>
                <a:lnTo>
                  <a:pt x="256044" y="43535"/>
                </a:lnTo>
                <a:lnTo>
                  <a:pt x="271983" y="40576"/>
                </a:lnTo>
                <a:lnTo>
                  <a:pt x="287921" y="43535"/>
                </a:lnTo>
                <a:lnTo>
                  <a:pt x="298831" y="50761"/>
                </a:lnTo>
                <a:lnTo>
                  <a:pt x="305447" y="59766"/>
                </a:lnTo>
                <a:lnTo>
                  <a:pt x="308495" y="68110"/>
                </a:lnTo>
                <a:lnTo>
                  <a:pt x="308495" y="8839"/>
                </a:lnTo>
                <a:lnTo>
                  <a:pt x="305625" y="6832"/>
                </a:lnTo>
                <a:lnTo>
                  <a:pt x="271691" y="0"/>
                </a:lnTo>
                <a:lnTo>
                  <a:pt x="237845" y="7175"/>
                </a:lnTo>
                <a:lnTo>
                  <a:pt x="211150" y="26339"/>
                </a:lnTo>
                <a:lnTo>
                  <a:pt x="193636" y="53924"/>
                </a:lnTo>
                <a:lnTo>
                  <a:pt x="187337" y="86372"/>
                </a:lnTo>
                <a:lnTo>
                  <a:pt x="194170" y="119862"/>
                </a:lnTo>
                <a:lnTo>
                  <a:pt x="212661" y="146913"/>
                </a:lnTo>
                <a:lnTo>
                  <a:pt x="239801" y="164998"/>
                </a:lnTo>
                <a:lnTo>
                  <a:pt x="272554" y="171589"/>
                </a:lnTo>
                <a:lnTo>
                  <a:pt x="284810" y="170675"/>
                </a:lnTo>
                <a:lnTo>
                  <a:pt x="328117" y="149288"/>
                </a:lnTo>
                <a:lnTo>
                  <a:pt x="342976" y="131013"/>
                </a:lnTo>
                <a:lnTo>
                  <a:pt x="344614" y="128651"/>
                </a:lnTo>
                <a:lnTo>
                  <a:pt x="351116" y="115938"/>
                </a:lnTo>
                <a:lnTo>
                  <a:pt x="301828" y="115938"/>
                </a:lnTo>
                <a:lnTo>
                  <a:pt x="296519" y="121831"/>
                </a:lnTo>
                <a:lnTo>
                  <a:pt x="290233" y="126619"/>
                </a:lnTo>
                <a:lnTo>
                  <a:pt x="282435" y="129832"/>
                </a:lnTo>
                <a:lnTo>
                  <a:pt x="272554" y="131013"/>
                </a:lnTo>
                <a:lnTo>
                  <a:pt x="259130" y="128943"/>
                </a:lnTo>
                <a:lnTo>
                  <a:pt x="247751" y="122961"/>
                </a:lnTo>
                <a:lnTo>
                  <a:pt x="239344" y="113398"/>
                </a:lnTo>
                <a:lnTo>
                  <a:pt x="234873" y="100584"/>
                </a:lnTo>
                <a:lnTo>
                  <a:pt x="355447" y="100584"/>
                </a:lnTo>
                <a:lnTo>
                  <a:pt x="356031" y="96812"/>
                </a:lnTo>
                <a:lnTo>
                  <a:pt x="356616" y="94195"/>
                </a:lnTo>
                <a:lnTo>
                  <a:pt x="356616" y="87833"/>
                </a:lnTo>
                <a:close/>
              </a:path>
            </a:pathLst>
          </a:custGeom>
          <a:solidFill>
            <a:srgbClr val="8B827D"/>
          </a:solidFill>
        </p:spPr>
        <p:txBody>
          <a:bodyPr wrap="square" lIns="0" tIns="0" rIns="0" bIns="0" rtlCol="0"/>
          <a:lstStyle/>
          <a:p>
            <a:endParaRPr/>
          </a:p>
        </p:txBody>
      </p:sp>
      <p:grpSp>
        <p:nvGrpSpPr>
          <p:cNvPr id="3" name="object 3"/>
          <p:cNvGrpSpPr/>
          <p:nvPr/>
        </p:nvGrpSpPr>
        <p:grpSpPr>
          <a:xfrm>
            <a:off x="1807867" y="1050394"/>
            <a:ext cx="505459" cy="238125"/>
            <a:chOff x="1807867" y="1050394"/>
            <a:chExt cx="505459" cy="23812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07867" y="1050395"/>
              <a:ext cx="148983" cy="16638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983609" y="1050691"/>
              <a:ext cx="174218" cy="237680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81706" y="1050394"/>
              <a:ext cx="131000" cy="171894"/>
            </a:xfrm>
            <a:prstGeom prst="rect">
              <a:avLst/>
            </a:prstGeom>
          </p:spPr>
        </p:pic>
      </p:grpSp>
      <p:pic>
        <p:nvPicPr>
          <p:cNvPr id="7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85085" y="1056737"/>
            <a:ext cx="227088" cy="160629"/>
          </a:xfrm>
          <a:prstGeom prst="rect">
            <a:avLst/>
          </a:prstGeom>
        </p:spPr>
      </p:pic>
      <p:grpSp>
        <p:nvGrpSpPr>
          <p:cNvPr id="8" name="object 8"/>
          <p:cNvGrpSpPr/>
          <p:nvPr/>
        </p:nvGrpSpPr>
        <p:grpSpPr>
          <a:xfrm>
            <a:off x="985088" y="755996"/>
            <a:ext cx="825500" cy="217804"/>
            <a:chOff x="985088" y="755996"/>
            <a:chExt cx="825500" cy="217804"/>
          </a:xfrm>
        </p:grpSpPr>
        <p:sp>
          <p:nvSpPr>
            <p:cNvPr id="9" name="object 9"/>
            <p:cNvSpPr/>
            <p:nvPr/>
          </p:nvSpPr>
          <p:spPr>
            <a:xfrm>
              <a:off x="985088" y="756005"/>
              <a:ext cx="719455" cy="217804"/>
            </a:xfrm>
            <a:custGeom>
              <a:avLst/>
              <a:gdLst/>
              <a:ahLst/>
              <a:cxnLst/>
              <a:rect l="l" t="t" r="r" b="b"/>
              <a:pathLst>
                <a:path w="719455" h="217805">
                  <a:moveTo>
                    <a:pt x="151701" y="68084"/>
                  </a:moveTo>
                  <a:lnTo>
                    <a:pt x="138366" y="25692"/>
                  </a:lnTo>
                  <a:lnTo>
                    <a:pt x="106857" y="3987"/>
                  </a:lnTo>
                  <a:lnTo>
                    <a:pt x="102400" y="3225"/>
                  </a:lnTo>
                  <a:lnTo>
                    <a:pt x="102400" y="68897"/>
                  </a:lnTo>
                  <a:lnTo>
                    <a:pt x="98755" y="82918"/>
                  </a:lnTo>
                  <a:lnTo>
                    <a:pt x="90004" y="90119"/>
                  </a:lnTo>
                  <a:lnTo>
                    <a:pt x="79413" y="92773"/>
                  </a:lnTo>
                  <a:lnTo>
                    <a:pt x="70256" y="93154"/>
                  </a:lnTo>
                  <a:lnTo>
                    <a:pt x="49301" y="93154"/>
                  </a:lnTo>
                  <a:lnTo>
                    <a:pt x="49301" y="45212"/>
                  </a:lnTo>
                  <a:lnTo>
                    <a:pt x="68364" y="45212"/>
                  </a:lnTo>
                  <a:lnTo>
                    <a:pt x="78384" y="45580"/>
                  </a:lnTo>
                  <a:lnTo>
                    <a:pt x="89560" y="48171"/>
                  </a:lnTo>
                  <a:lnTo>
                    <a:pt x="98640" y="55206"/>
                  </a:lnTo>
                  <a:lnTo>
                    <a:pt x="102400" y="68897"/>
                  </a:lnTo>
                  <a:lnTo>
                    <a:pt x="102400" y="3225"/>
                  </a:lnTo>
                  <a:lnTo>
                    <a:pt x="89814" y="1028"/>
                  </a:lnTo>
                  <a:lnTo>
                    <a:pt x="65900" y="0"/>
                  </a:lnTo>
                  <a:lnTo>
                    <a:pt x="0" y="0"/>
                  </a:lnTo>
                  <a:lnTo>
                    <a:pt x="0" y="217601"/>
                  </a:lnTo>
                  <a:lnTo>
                    <a:pt x="49301" y="214439"/>
                  </a:lnTo>
                  <a:lnTo>
                    <a:pt x="49301" y="138366"/>
                  </a:lnTo>
                  <a:lnTo>
                    <a:pt x="71628" y="138366"/>
                  </a:lnTo>
                  <a:lnTo>
                    <a:pt x="119786" y="128587"/>
                  </a:lnTo>
                  <a:lnTo>
                    <a:pt x="145872" y="98082"/>
                  </a:lnTo>
                  <a:lnTo>
                    <a:pt x="150177" y="83426"/>
                  </a:lnTo>
                  <a:lnTo>
                    <a:pt x="151701" y="68084"/>
                  </a:lnTo>
                  <a:close/>
                </a:path>
                <a:path w="719455" h="217805">
                  <a:moveTo>
                    <a:pt x="321792" y="125818"/>
                  </a:moveTo>
                  <a:lnTo>
                    <a:pt x="316801" y="97637"/>
                  </a:lnTo>
                  <a:lnTo>
                    <a:pt x="310997" y="87693"/>
                  </a:lnTo>
                  <a:lnTo>
                    <a:pt x="301713" y="71767"/>
                  </a:lnTo>
                  <a:lnTo>
                    <a:pt x="276580" y="53047"/>
                  </a:lnTo>
                  <a:lnTo>
                    <a:pt x="276580" y="125818"/>
                  </a:lnTo>
                  <a:lnTo>
                    <a:pt x="273672" y="141084"/>
                  </a:lnTo>
                  <a:lnTo>
                    <a:pt x="265823" y="153149"/>
                  </a:lnTo>
                  <a:lnTo>
                    <a:pt x="254292" y="161099"/>
                  </a:lnTo>
                  <a:lnTo>
                    <a:pt x="240360" y="163944"/>
                  </a:lnTo>
                  <a:lnTo>
                    <a:pt x="226428" y="161099"/>
                  </a:lnTo>
                  <a:lnTo>
                    <a:pt x="214884" y="153149"/>
                  </a:lnTo>
                  <a:lnTo>
                    <a:pt x="207022" y="141084"/>
                  </a:lnTo>
                  <a:lnTo>
                    <a:pt x="204127" y="125818"/>
                  </a:lnTo>
                  <a:lnTo>
                    <a:pt x="207022" y="110566"/>
                  </a:lnTo>
                  <a:lnTo>
                    <a:pt x="214884" y="98488"/>
                  </a:lnTo>
                  <a:lnTo>
                    <a:pt x="226428" y="90551"/>
                  </a:lnTo>
                  <a:lnTo>
                    <a:pt x="240360" y="87693"/>
                  </a:lnTo>
                  <a:lnTo>
                    <a:pt x="254292" y="90551"/>
                  </a:lnTo>
                  <a:lnTo>
                    <a:pt x="265823" y="98488"/>
                  </a:lnTo>
                  <a:lnTo>
                    <a:pt x="273672" y="110566"/>
                  </a:lnTo>
                  <a:lnTo>
                    <a:pt x="276580" y="125818"/>
                  </a:lnTo>
                  <a:lnTo>
                    <a:pt x="276580" y="53047"/>
                  </a:lnTo>
                  <a:lnTo>
                    <a:pt x="276301" y="52832"/>
                  </a:lnTo>
                  <a:lnTo>
                    <a:pt x="240360" y="45478"/>
                  </a:lnTo>
                  <a:lnTo>
                    <a:pt x="204431" y="52832"/>
                  </a:lnTo>
                  <a:lnTo>
                    <a:pt x="179019" y="71767"/>
                  </a:lnTo>
                  <a:lnTo>
                    <a:pt x="163918" y="97637"/>
                  </a:lnTo>
                  <a:lnTo>
                    <a:pt x="158927" y="125818"/>
                  </a:lnTo>
                  <a:lnTo>
                    <a:pt x="162623" y="150037"/>
                  </a:lnTo>
                  <a:lnTo>
                    <a:pt x="173786" y="173012"/>
                  </a:lnTo>
                  <a:lnTo>
                    <a:pt x="192532" y="191820"/>
                  </a:lnTo>
                  <a:lnTo>
                    <a:pt x="218960" y="203555"/>
                  </a:lnTo>
                  <a:lnTo>
                    <a:pt x="272275" y="200126"/>
                  </a:lnTo>
                  <a:lnTo>
                    <a:pt x="294017" y="187109"/>
                  </a:lnTo>
                  <a:lnTo>
                    <a:pt x="309486" y="168948"/>
                  </a:lnTo>
                  <a:lnTo>
                    <a:pt x="311670" y="163944"/>
                  </a:lnTo>
                  <a:lnTo>
                    <a:pt x="318719" y="147802"/>
                  </a:lnTo>
                  <a:lnTo>
                    <a:pt x="321792" y="125818"/>
                  </a:lnTo>
                  <a:close/>
                </a:path>
                <a:path w="719455" h="217805">
                  <a:moveTo>
                    <a:pt x="553872" y="51485"/>
                  </a:moveTo>
                  <a:lnTo>
                    <a:pt x="507415" y="51485"/>
                  </a:lnTo>
                  <a:lnTo>
                    <a:pt x="484860" y="145859"/>
                  </a:lnTo>
                  <a:lnTo>
                    <a:pt x="484314" y="145859"/>
                  </a:lnTo>
                  <a:lnTo>
                    <a:pt x="459333" y="51485"/>
                  </a:lnTo>
                  <a:lnTo>
                    <a:pt x="421322" y="51485"/>
                  </a:lnTo>
                  <a:lnTo>
                    <a:pt x="396582" y="145859"/>
                  </a:lnTo>
                  <a:lnTo>
                    <a:pt x="396049" y="145859"/>
                  </a:lnTo>
                  <a:lnTo>
                    <a:pt x="373494" y="51485"/>
                  </a:lnTo>
                  <a:lnTo>
                    <a:pt x="326783" y="51485"/>
                  </a:lnTo>
                  <a:lnTo>
                    <a:pt x="370573" y="195491"/>
                  </a:lnTo>
                  <a:lnTo>
                    <a:pt x="417576" y="192468"/>
                  </a:lnTo>
                  <a:lnTo>
                    <a:pt x="440055" y="105105"/>
                  </a:lnTo>
                  <a:lnTo>
                    <a:pt x="440601" y="105105"/>
                  </a:lnTo>
                  <a:lnTo>
                    <a:pt x="462330" y="189585"/>
                  </a:lnTo>
                  <a:lnTo>
                    <a:pt x="512864" y="186321"/>
                  </a:lnTo>
                  <a:lnTo>
                    <a:pt x="553872" y="51485"/>
                  </a:lnTo>
                  <a:close/>
                </a:path>
                <a:path w="719455" h="217805">
                  <a:moveTo>
                    <a:pt x="719201" y="127736"/>
                  </a:moveTo>
                  <a:lnTo>
                    <a:pt x="715759" y="109194"/>
                  </a:lnTo>
                  <a:lnTo>
                    <a:pt x="713206" y="95427"/>
                  </a:lnTo>
                  <a:lnTo>
                    <a:pt x="705535" y="83324"/>
                  </a:lnTo>
                  <a:lnTo>
                    <a:pt x="696569" y="69215"/>
                  </a:lnTo>
                  <a:lnTo>
                    <a:pt x="674001" y="53517"/>
                  </a:lnTo>
                  <a:lnTo>
                    <a:pt x="674001" y="109194"/>
                  </a:lnTo>
                  <a:lnTo>
                    <a:pt x="605358" y="109194"/>
                  </a:lnTo>
                  <a:lnTo>
                    <a:pt x="608241" y="101371"/>
                  </a:lnTo>
                  <a:lnTo>
                    <a:pt x="614451" y="92900"/>
                  </a:lnTo>
                  <a:lnTo>
                    <a:pt x="624700" y="86106"/>
                  </a:lnTo>
                  <a:lnTo>
                    <a:pt x="639673" y="83324"/>
                  </a:lnTo>
                  <a:lnTo>
                    <a:pt x="654659" y="86106"/>
                  </a:lnTo>
                  <a:lnTo>
                    <a:pt x="664921" y="92900"/>
                  </a:lnTo>
                  <a:lnTo>
                    <a:pt x="671131" y="101371"/>
                  </a:lnTo>
                  <a:lnTo>
                    <a:pt x="674001" y="109194"/>
                  </a:lnTo>
                  <a:lnTo>
                    <a:pt x="674001" y="53517"/>
                  </a:lnTo>
                  <a:lnTo>
                    <a:pt x="671296" y="51625"/>
                  </a:lnTo>
                  <a:lnTo>
                    <a:pt x="639406" y="45199"/>
                  </a:lnTo>
                  <a:lnTo>
                    <a:pt x="607606" y="51955"/>
                  </a:lnTo>
                  <a:lnTo>
                    <a:pt x="582523" y="69951"/>
                  </a:lnTo>
                  <a:lnTo>
                    <a:pt x="566064" y="95885"/>
                  </a:lnTo>
                  <a:lnTo>
                    <a:pt x="560158" y="126365"/>
                  </a:lnTo>
                  <a:lnTo>
                    <a:pt x="561657" y="141693"/>
                  </a:lnTo>
                  <a:lnTo>
                    <a:pt x="565937" y="155930"/>
                  </a:lnTo>
                  <a:lnTo>
                    <a:pt x="572655" y="168871"/>
                  </a:lnTo>
                  <a:lnTo>
                    <a:pt x="581482" y="180289"/>
                  </a:lnTo>
                  <a:lnTo>
                    <a:pt x="703516" y="172478"/>
                  </a:lnTo>
                  <a:lnTo>
                    <a:pt x="706501" y="168287"/>
                  </a:lnTo>
                  <a:lnTo>
                    <a:pt x="707466" y="166941"/>
                  </a:lnTo>
                  <a:lnTo>
                    <a:pt x="711085" y="160947"/>
                  </a:lnTo>
                  <a:lnTo>
                    <a:pt x="714032" y="154139"/>
                  </a:lnTo>
                  <a:lnTo>
                    <a:pt x="667727" y="154139"/>
                  </a:lnTo>
                  <a:lnTo>
                    <a:pt x="662749" y="159689"/>
                  </a:lnTo>
                  <a:lnTo>
                    <a:pt x="656844" y="164172"/>
                  </a:lnTo>
                  <a:lnTo>
                    <a:pt x="649503" y="167195"/>
                  </a:lnTo>
                  <a:lnTo>
                    <a:pt x="640232" y="168287"/>
                  </a:lnTo>
                  <a:lnTo>
                    <a:pt x="627608" y="166357"/>
                  </a:lnTo>
                  <a:lnTo>
                    <a:pt x="616902" y="160743"/>
                  </a:lnTo>
                  <a:lnTo>
                    <a:pt x="609015" y="151765"/>
                  </a:lnTo>
                  <a:lnTo>
                    <a:pt x="604824" y="139700"/>
                  </a:lnTo>
                  <a:lnTo>
                    <a:pt x="718121" y="139700"/>
                  </a:lnTo>
                  <a:lnTo>
                    <a:pt x="718654" y="136156"/>
                  </a:lnTo>
                  <a:lnTo>
                    <a:pt x="719201" y="133718"/>
                  </a:lnTo>
                  <a:lnTo>
                    <a:pt x="719201" y="127736"/>
                  </a:lnTo>
                  <a:close/>
                </a:path>
              </a:pathLst>
            </a:custGeom>
            <a:solidFill>
              <a:srgbClr val="8B827D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pic>
          <p:nvPicPr>
            <p:cNvPr id="10" name="object 10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729185" y="801204"/>
              <a:ext cx="80886" cy="124675"/>
            </a:xfrm>
            <a:prstGeom prst="rect">
              <a:avLst/>
            </a:prstGeom>
          </p:spPr>
        </p:pic>
      </p:grpSp>
      <p:sp>
        <p:nvSpPr>
          <p:cNvPr id="11" name="object 11"/>
          <p:cNvSpPr/>
          <p:nvPr/>
        </p:nvSpPr>
        <p:spPr>
          <a:xfrm>
            <a:off x="1610956" y="1023518"/>
            <a:ext cx="166370" cy="194310"/>
          </a:xfrm>
          <a:custGeom>
            <a:avLst/>
            <a:gdLst/>
            <a:ahLst/>
            <a:cxnLst/>
            <a:rect l="l" t="t" r="r" b="b"/>
            <a:pathLst>
              <a:path w="166369" h="194309">
                <a:moveTo>
                  <a:pt x="94157" y="34455"/>
                </a:moveTo>
                <a:lnTo>
                  <a:pt x="71196" y="34455"/>
                </a:lnTo>
                <a:lnTo>
                  <a:pt x="71196" y="5537"/>
                </a:lnTo>
                <a:lnTo>
                  <a:pt x="23533" y="8597"/>
                </a:lnTo>
                <a:lnTo>
                  <a:pt x="23533" y="34455"/>
                </a:lnTo>
                <a:lnTo>
                  <a:pt x="0" y="34455"/>
                </a:lnTo>
                <a:lnTo>
                  <a:pt x="0" y="70650"/>
                </a:lnTo>
                <a:lnTo>
                  <a:pt x="23533" y="70650"/>
                </a:lnTo>
                <a:lnTo>
                  <a:pt x="23533" y="193852"/>
                </a:lnTo>
                <a:lnTo>
                  <a:pt x="71196" y="193852"/>
                </a:lnTo>
                <a:lnTo>
                  <a:pt x="71196" y="70650"/>
                </a:lnTo>
                <a:lnTo>
                  <a:pt x="94157" y="70650"/>
                </a:lnTo>
                <a:lnTo>
                  <a:pt x="94157" y="34455"/>
                </a:lnTo>
                <a:close/>
              </a:path>
              <a:path w="166369" h="194309">
                <a:moveTo>
                  <a:pt x="166166" y="33210"/>
                </a:moveTo>
                <a:lnTo>
                  <a:pt x="116319" y="33210"/>
                </a:lnTo>
                <a:lnTo>
                  <a:pt x="116319" y="193840"/>
                </a:lnTo>
                <a:lnTo>
                  <a:pt x="166166" y="193840"/>
                </a:lnTo>
                <a:lnTo>
                  <a:pt x="166166" y="33210"/>
                </a:lnTo>
                <a:close/>
              </a:path>
              <a:path w="166369" h="194309">
                <a:moveTo>
                  <a:pt x="166166" y="0"/>
                </a:moveTo>
                <a:lnTo>
                  <a:pt x="116319" y="2844"/>
                </a:lnTo>
                <a:lnTo>
                  <a:pt x="116319" y="16611"/>
                </a:lnTo>
                <a:lnTo>
                  <a:pt x="166166" y="16611"/>
                </a:lnTo>
                <a:lnTo>
                  <a:pt x="166166" y="0"/>
                </a:lnTo>
                <a:close/>
              </a:path>
            </a:pathLst>
          </a:custGeom>
          <a:solidFill>
            <a:srgbClr val="8B827D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12" name="object 12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985081" y="1334526"/>
            <a:ext cx="155084" cy="143151"/>
          </a:xfrm>
          <a:prstGeom prst="rect">
            <a:avLst/>
          </a:prstGeom>
        </p:spPr>
      </p:pic>
      <p:pic>
        <p:nvPicPr>
          <p:cNvPr id="13" name="object 13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1201103" y="1328136"/>
            <a:ext cx="382167" cy="121853"/>
          </a:xfrm>
          <a:prstGeom prst="rect">
            <a:avLst/>
          </a:prstGeom>
        </p:spPr>
      </p:pic>
      <p:graphicFrame>
        <p:nvGraphicFramePr>
          <p:cNvPr id="16" name="Tabla 15">
            <a:extLst>
              <a:ext uri="{FF2B5EF4-FFF2-40B4-BE49-F238E27FC236}">
                <a16:creationId xmlns:a16="http://schemas.microsoft.com/office/drawing/2014/main" id="{C8B9A263-B1C4-A770-3DFA-8B348C5F1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3121406"/>
              </p:ext>
            </p:extLst>
          </p:nvPr>
        </p:nvGraphicFramePr>
        <p:xfrm>
          <a:off x="1248077" y="1637279"/>
          <a:ext cx="9871124" cy="5020781"/>
        </p:xfrm>
        <a:graphic>
          <a:graphicData uri="http://schemas.openxmlformats.org/drawingml/2006/table">
            <a:tbl>
              <a:tblPr/>
              <a:tblGrid>
                <a:gridCol w="1193213">
                  <a:extLst>
                    <a:ext uri="{9D8B030D-6E8A-4147-A177-3AD203B41FA5}">
                      <a16:colId xmlns:a16="http://schemas.microsoft.com/office/drawing/2014/main" val="134655226"/>
                    </a:ext>
                  </a:extLst>
                </a:gridCol>
                <a:gridCol w="466438">
                  <a:extLst>
                    <a:ext uri="{9D8B030D-6E8A-4147-A177-3AD203B41FA5}">
                      <a16:colId xmlns:a16="http://schemas.microsoft.com/office/drawing/2014/main" val="118845607"/>
                    </a:ext>
                  </a:extLst>
                </a:gridCol>
                <a:gridCol w="1171518">
                  <a:extLst>
                    <a:ext uri="{9D8B030D-6E8A-4147-A177-3AD203B41FA5}">
                      <a16:colId xmlns:a16="http://schemas.microsoft.com/office/drawing/2014/main" val="4077783297"/>
                    </a:ext>
                  </a:extLst>
                </a:gridCol>
                <a:gridCol w="1193213">
                  <a:extLst>
                    <a:ext uri="{9D8B030D-6E8A-4147-A177-3AD203B41FA5}">
                      <a16:colId xmlns:a16="http://schemas.microsoft.com/office/drawing/2014/main" val="605817050"/>
                    </a:ext>
                  </a:extLst>
                </a:gridCol>
                <a:gridCol w="1421008">
                  <a:extLst>
                    <a:ext uri="{9D8B030D-6E8A-4147-A177-3AD203B41FA5}">
                      <a16:colId xmlns:a16="http://schemas.microsoft.com/office/drawing/2014/main" val="814952061"/>
                    </a:ext>
                  </a:extLst>
                </a:gridCol>
                <a:gridCol w="911181">
                  <a:extLst>
                    <a:ext uri="{9D8B030D-6E8A-4147-A177-3AD203B41FA5}">
                      <a16:colId xmlns:a16="http://schemas.microsoft.com/office/drawing/2014/main" val="1404384435"/>
                    </a:ext>
                  </a:extLst>
                </a:gridCol>
                <a:gridCol w="1301686">
                  <a:extLst>
                    <a:ext uri="{9D8B030D-6E8A-4147-A177-3AD203B41FA5}">
                      <a16:colId xmlns:a16="http://schemas.microsoft.com/office/drawing/2014/main" val="1370697596"/>
                    </a:ext>
                  </a:extLst>
                </a:gridCol>
                <a:gridCol w="1301686">
                  <a:extLst>
                    <a:ext uri="{9D8B030D-6E8A-4147-A177-3AD203B41FA5}">
                      <a16:colId xmlns:a16="http://schemas.microsoft.com/office/drawing/2014/main" val="356945468"/>
                    </a:ext>
                  </a:extLst>
                </a:gridCol>
                <a:gridCol w="911181">
                  <a:extLst>
                    <a:ext uri="{9D8B030D-6E8A-4147-A177-3AD203B41FA5}">
                      <a16:colId xmlns:a16="http://schemas.microsoft.com/office/drawing/2014/main" val="4183694023"/>
                    </a:ext>
                  </a:extLst>
                </a:gridCol>
              </a:tblGrid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Aptos" panose="020B0004020202020204" pitchFamily="34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 err="1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Sq.m</a:t>
                      </a: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Theater/Teatro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Classroom/Aula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Banquete/</a:t>
                      </a:r>
                      <a:r>
                        <a:rPr lang="es-ES" sz="900" b="1" kern="100" dirty="0" err="1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Banquet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Cabaret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U- </a:t>
                      </a:r>
                      <a:r>
                        <a:rPr lang="es-ES" sz="900" b="1" kern="100" dirty="0" err="1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shape</a:t>
                      </a: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/Estilo U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Imperial/</a:t>
                      </a:r>
                      <a:r>
                        <a:rPr lang="es-ES" sz="900" b="1" kern="100" dirty="0" err="1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Boardroom</a:t>
                      </a:r>
                      <a:endParaRPr lang="es-ES" sz="900" b="1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Cocktail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1465071"/>
                  </a:ext>
                </a:extLst>
              </a:tr>
              <a:tr h="166949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i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Planta -1          </a:t>
                      </a:r>
                      <a:r>
                        <a:rPr lang="es-ES" sz="900" b="1" i="1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Floor</a:t>
                      </a:r>
                      <a:r>
                        <a:rPr lang="es-ES" sz="900" b="1" i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 -1</a:t>
                      </a:r>
                      <a:endParaRPr lang="es-ES" sz="900" kern="100" dirty="0">
                        <a:effectLst/>
                        <a:highlight>
                          <a:srgbClr val="D0CECE"/>
                        </a:highlight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64603619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1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87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2304286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2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56031081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3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43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21886210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4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42131722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37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3349098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1-3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170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39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988881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2-3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79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42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84279935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4-5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6741728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Studio 1-5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168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135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4396653"/>
                  </a:ext>
                </a:extLst>
              </a:tr>
              <a:tr h="166949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i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Planta 2          2nd </a:t>
                      </a:r>
                      <a:r>
                        <a:rPr lang="es-ES" sz="900" b="1" i="1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Floor</a:t>
                      </a:r>
                      <a:endParaRPr lang="es-ES" sz="900" kern="100" dirty="0">
                        <a:effectLst/>
                        <a:highlight>
                          <a:srgbClr val="D0CECE"/>
                        </a:highlight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65011118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1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93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09618698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2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2894726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3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45460346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1-2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192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70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140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50685674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2-3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257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80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220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46908758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Sky 1-3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353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235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125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75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53304186"/>
                  </a:ext>
                </a:extLst>
              </a:tr>
              <a:tr h="346098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Planta 3          3rd </a:t>
                      </a:r>
                      <a:r>
                        <a:rPr lang="es-ES" sz="900" b="1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Floor</a:t>
                      </a:r>
                      <a:endParaRPr lang="es-ES" sz="900" kern="100" dirty="0">
                        <a:effectLst/>
                        <a:highlight>
                          <a:srgbClr val="D0CECE"/>
                        </a:highlight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17255333"/>
                  </a:ext>
                </a:extLst>
              </a:tr>
              <a:tr h="135802">
                <a:tc>
                  <a:txBody>
                    <a:bodyPr/>
                    <a:lstStyle/>
                    <a:p>
                      <a:pPr marL="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solidFill>
                            <a:schemeClr val="tx1"/>
                          </a:solidFill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02129184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2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21977747"/>
                  </a:ext>
                </a:extLst>
              </a:tr>
              <a:tr h="18627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3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36861565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4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51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5950685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1+2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111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100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35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43162055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Cloud 3+4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27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96028076"/>
                  </a:ext>
                </a:extLst>
              </a:tr>
              <a:tr h="166949">
                <a:tc gridSpan="9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Planta 4         4th </a:t>
                      </a:r>
                      <a:r>
                        <a:rPr lang="es-ES" sz="900" b="1" kern="100" dirty="0" err="1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Floor</a:t>
                      </a:r>
                      <a:endParaRPr lang="es-ES" sz="900" kern="100" dirty="0">
                        <a:effectLst/>
                        <a:highlight>
                          <a:srgbClr val="D0CECE"/>
                        </a:highlight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70748081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Evolution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306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200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126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75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280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956150"/>
                  </a:ext>
                </a:extLst>
              </a:tr>
              <a:tr h="16694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Library</a:t>
                      </a:r>
                      <a:endParaRPr lang="es-ES" sz="900" kern="100" dirty="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33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18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i="1" kern="10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  <a:endParaRPr lang="es-ES" sz="900" kern="100">
                        <a:effectLst/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kern="100" dirty="0">
                          <a:effectLst/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8129" marR="8129" marT="8129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0542443"/>
                  </a:ext>
                </a:extLst>
              </a:tr>
              <a:tr h="169966">
                <a:tc gridSpan="9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ES" sz="900" b="1" kern="100" dirty="0">
                          <a:solidFill>
                            <a:srgbClr val="000000"/>
                          </a:solidFill>
                          <a:effectLst/>
                          <a:highlight>
                            <a:srgbClr val="D0CECE"/>
                          </a:highlight>
                          <a:latin typeface="Georgia" panose="02040502050405020303" pitchFamily="18" charset="0"/>
                          <a:ea typeface="Aptos" panose="020B00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s-ES" sz="900" kern="100" dirty="0">
                        <a:effectLst/>
                        <a:highlight>
                          <a:srgbClr val="D0CECE"/>
                        </a:highlight>
                        <a:latin typeface="Georgia" panose="02040502050405020303" pitchFamily="18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8129" marR="8129" marT="8129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0683459"/>
                  </a:ext>
                </a:extLst>
              </a:tr>
            </a:tbl>
          </a:graphicData>
        </a:graphic>
      </p:graphicFrame>
      <p:sp>
        <p:nvSpPr>
          <p:cNvPr id="18" name="object 2">
            <a:extLst>
              <a:ext uri="{FF2B5EF4-FFF2-40B4-BE49-F238E27FC236}">
                <a16:creationId xmlns:a16="http://schemas.microsoft.com/office/drawing/2014/main" id="{B73496DB-BB23-7770-2620-DA6DB6205ED1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CE4FE25-34A0-6F63-E898-594966FEAC8D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AF57683C-50DC-F083-E09F-EEE68C8C80DA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283050352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81F12-291C-6219-69B9-F465DF735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80" b="9980"/>
          <a:stretch/>
        </p:blipFill>
        <p:spPr>
          <a:xfrm>
            <a:off x="372645" y="380985"/>
            <a:ext cx="11426963" cy="60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7655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4979B93-FDED-C3A7-A1CB-AFFCB03CFD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6" b="10006"/>
          <a:stretch/>
        </p:blipFill>
        <p:spPr>
          <a:xfrm>
            <a:off x="380998" y="380984"/>
            <a:ext cx="11426963" cy="609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2671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681F12-291C-6219-69B9-F465DF7353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9994"/>
          <a:stretch/>
        </p:blipFill>
        <p:spPr>
          <a:xfrm>
            <a:off x="372645" y="380985"/>
            <a:ext cx="11426963" cy="609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990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EB6F0D92-3307-3E98-9421-8E42105291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94" b="9894"/>
          <a:stretch/>
        </p:blipFill>
        <p:spPr>
          <a:xfrm>
            <a:off x="381002" y="380986"/>
            <a:ext cx="11426963" cy="6096013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4198776" y="4179486"/>
            <a:ext cx="3483178" cy="470642"/>
          </a:xfrm>
          <a:prstGeom prst="rect">
            <a:avLst/>
          </a:prstGeom>
        </p:spPr>
        <p:txBody>
          <a:bodyPr vert="horz" wrap="square" lIns="0" tIns="46990" rIns="0" bIns="0" rtlCol="0">
            <a:spAutoFit/>
          </a:bodyPr>
          <a:lstStyle/>
          <a:p>
            <a:pPr marL="710565" marR="5080" indent="-698500" algn="ctr" rtl="0">
              <a:lnSpc>
                <a:spcPts val="3300"/>
              </a:lnSpc>
              <a:spcBef>
                <a:spcPts val="370"/>
              </a:spcBef>
            </a:pPr>
            <a:r>
              <a:rPr lang="en-gb" sz="2900" b="1" spc="-95" dirty="0">
                <a:solidFill>
                  <a:srgbClr val="FFFFFF"/>
                </a:solidFill>
                <a:latin typeface="Georgia"/>
                <a:cs typeface="Georgia"/>
              </a:rPr>
              <a:t>Other facilities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04095" y="1766102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FFFFFF"/>
                </a:solidFill>
                <a:latin typeface="Trebuchet MS"/>
                <a:cs typeface="Trebuchet MS"/>
              </a:rPr>
              <a:t>0</a:t>
            </a:r>
            <a:r>
              <a:rPr lang="en-gb" sz="2200" b="1" spc="-445" dirty="0">
                <a:solidFill>
                  <a:srgbClr val="FFFFFF"/>
                </a:solidFill>
                <a:latin typeface="Trebuchet MS"/>
                <a:cs typeface="Trebuchet MS"/>
              </a:rPr>
              <a:t>5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3785" y="2310955"/>
            <a:ext cx="182880" cy="1655445"/>
            <a:chOff x="6003785" y="2310955"/>
            <a:chExt cx="182880" cy="1655445"/>
          </a:xfrm>
          <a:noFill/>
        </p:grpSpPr>
        <p:sp>
          <p:nvSpPr>
            <p:cNvPr id="6" name="object 6"/>
            <p:cNvSpPr/>
            <p:nvPr/>
          </p:nvSpPr>
          <p:spPr>
            <a:xfrm>
              <a:off x="6003785" y="2310955"/>
              <a:ext cx="182880" cy="1655445"/>
            </a:xfrm>
            <a:custGeom>
              <a:avLst/>
              <a:gdLst/>
              <a:ahLst/>
              <a:cxnLst/>
              <a:rect l="l" t="t" r="r" b="b"/>
              <a:pathLst>
                <a:path w="182879" h="1655445">
                  <a:moveTo>
                    <a:pt x="182879" y="0"/>
                  </a:moveTo>
                  <a:lnTo>
                    <a:pt x="0" y="0"/>
                  </a:lnTo>
                  <a:lnTo>
                    <a:pt x="0" y="1655063"/>
                  </a:lnTo>
                  <a:lnTo>
                    <a:pt x="182879" y="1655063"/>
                  </a:lnTo>
                  <a:lnTo>
                    <a:pt x="18287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4476" y="2385000"/>
              <a:ext cx="0" cy="1504950"/>
            </a:xfrm>
            <a:custGeom>
              <a:avLst/>
              <a:gdLst/>
              <a:ahLst/>
              <a:cxnLst/>
              <a:rect l="l" t="t" r="r" b="b"/>
              <a:pathLst>
                <a:path h="1504950">
                  <a:moveTo>
                    <a:pt x="0" y="0"/>
                  </a:moveTo>
                  <a:lnTo>
                    <a:pt x="0" y="1504797"/>
                  </a:lnTo>
                </a:path>
              </a:pathLst>
            </a:custGeom>
            <a:grpFill/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75871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86FDF-CCE1-66B9-C33F-E1DFC23DF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r="18236"/>
          <a:stretch/>
        </p:blipFill>
        <p:spPr>
          <a:xfrm>
            <a:off x="6186711" y="671403"/>
            <a:ext cx="5507636" cy="560159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62" y="3973044"/>
            <a:ext cx="3546861" cy="461665"/>
          </a:xfrm>
        </p:spPr>
        <p:txBody>
          <a:bodyPr rtlCol="0"/>
          <a:lstStyle/>
          <a:p>
            <a:pPr algn="l" rtl="0"/>
            <a:r>
              <a:rPr lang="es-ES" spc="-10" dirty="0">
                <a:solidFill>
                  <a:srgbClr val="928881"/>
                </a:solidFill>
              </a:rPr>
              <a:t>Serena Spa</a:t>
            </a:r>
            <a:endParaRPr lang="en-gb" dirty="0"/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B93FEE8-783E-8575-8244-B0F3BDBBD12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9C102-E5C6-5AA5-4750-B3935110A903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61F70-15B6-5CD3-CD6C-9F1B9D6D2887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168561" y="4673270"/>
            <a:ext cx="3546861" cy="935641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L="12700" marR="5080" algn="just">
              <a:lnSpc>
                <a:spcPct val="102000"/>
              </a:lnSpc>
              <a:spcBef>
                <a:spcPts val="60"/>
              </a:spcBef>
            </a:pPr>
            <a:r>
              <a:rPr lang="en-US" sz="1200" dirty="0">
                <a:solidFill>
                  <a:srgbClr val="8F8784"/>
                </a:solidFill>
                <a:latin typeface="Georgia"/>
                <a:cs typeface="Georgia"/>
              </a:rPr>
              <a:t>At Serena Spa, we embrace wellness from a holistic perspective. We specialize in enhancing beauty, body, and mind to achieve personal balance, unwind, and take time for yourself. A space designed to rejuvenate, relax, and find the peace you need.</a:t>
            </a:r>
          </a:p>
        </p:txBody>
      </p:sp>
    </p:spTree>
    <p:extLst>
      <p:ext uri="{BB962C8B-B14F-4D97-AF65-F5344CB8AC3E}">
        <p14:creationId xmlns:p14="http://schemas.microsoft.com/office/powerpoint/2010/main" val="3781718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BBF951E-C43B-F629-97EB-7F548FDF4F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94" b="9994"/>
          <a:stretch/>
        </p:blipFill>
        <p:spPr>
          <a:xfrm>
            <a:off x="380998" y="380985"/>
            <a:ext cx="11426963" cy="6096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71129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and person standing on a balcony&#10;&#10;Description automatically generated">
            <a:extLst>
              <a:ext uri="{FF2B5EF4-FFF2-40B4-BE49-F238E27FC236}">
                <a16:creationId xmlns:a16="http://schemas.microsoft.com/office/drawing/2014/main" id="{F1829487-11E6-493F-46E3-4D841EFD5A0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446653"/>
            <a:ext cx="12192000" cy="8128000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3207231" y="6665640"/>
            <a:ext cx="5299075" cy="192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2585" marR="356870" algn="ctr" rtl="0">
              <a:lnSpc>
                <a:spcPts val="1390"/>
              </a:lnSpc>
              <a:spcBef>
                <a:spcPts val="65"/>
              </a:spcBef>
            </a:pPr>
            <a:r>
              <a:rPr lang="en-gb" sz="1200" b="1" dirty="0">
                <a:solidFill>
                  <a:schemeClr val="bg1"/>
                </a:solidFill>
                <a:latin typeface="Georgia"/>
                <a:cs typeface="Georgia"/>
              </a:rPr>
              <a:t>melia.com</a:t>
            </a:r>
            <a:r>
              <a:rPr lang="en-gb" sz="1200" b="1" spc="-5" dirty="0">
                <a:solidFill>
                  <a:schemeClr val="bg1"/>
                </a:solidFill>
                <a:latin typeface="Georgia"/>
                <a:cs typeface="Georgia"/>
              </a:rPr>
              <a:t> </a:t>
            </a:r>
          </a:p>
        </p:txBody>
      </p:sp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4B46F95F-484B-805C-7150-B6AD86D4BB4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5158" y="4765688"/>
            <a:ext cx="1783220" cy="178322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86FDF-CCE1-66B9-C33F-E1DFC23DF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20" r="17220"/>
          <a:stretch/>
        </p:blipFill>
        <p:spPr>
          <a:xfrm>
            <a:off x="6186711" y="671403"/>
            <a:ext cx="5507636" cy="560159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62" y="2638020"/>
            <a:ext cx="3546861" cy="1384995"/>
          </a:xfrm>
        </p:spPr>
        <p:txBody>
          <a:bodyPr rtlCol="0"/>
          <a:lstStyle/>
          <a:p>
            <a:pPr algn="l" rtl="0"/>
            <a:r>
              <a:rPr lang="en-US" spc="-10" dirty="0">
                <a:solidFill>
                  <a:srgbClr val="928881"/>
                </a:solidFill>
              </a:rPr>
              <a:t>Incredible views of the Mediterranean</a:t>
            </a:r>
          </a:p>
        </p:txBody>
      </p:sp>
      <p:sp>
        <p:nvSpPr>
          <p:cNvPr id="14" name="object 2">
            <a:extLst>
              <a:ext uri="{FF2B5EF4-FFF2-40B4-BE49-F238E27FC236}">
                <a16:creationId xmlns:a16="http://schemas.microsoft.com/office/drawing/2014/main" id="{BB93FEE8-783E-8575-8244-B0F3BDBBD12A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E59C102-E5C6-5AA5-4750-B3935110A903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61F70-15B6-5CD3-CD6C-9F1B9D6D2887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168562" y="4292870"/>
            <a:ext cx="3546861" cy="935641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L="12700" marR="5080">
              <a:lnSpc>
                <a:spcPct val="102000"/>
              </a:lnSpc>
              <a:spcBef>
                <a:spcPts val="60"/>
              </a:spcBef>
            </a:pPr>
            <a:r>
              <a:rPr lang="en-US" dirty="0">
                <a:solidFill>
                  <a:srgbClr val="8F8784"/>
                </a:solidFill>
              </a:rPr>
              <a:t>A</a:t>
            </a:r>
            <a:r>
              <a:rPr lang="en-US" sz="1200" dirty="0">
                <a:solidFill>
                  <a:srgbClr val="8F8784"/>
                </a:solidFill>
                <a:latin typeface="Georgia"/>
                <a:cs typeface="Georgia"/>
              </a:rPr>
              <a:t>n iconic building that offers spectacular views of the Mediterranean Sea and the city of Barcelona. Located in the ‘22@ District,’ known for technology and innovation, it is close to one of the city’s best and most peaceful beaches.</a:t>
            </a:r>
          </a:p>
        </p:txBody>
      </p:sp>
    </p:spTree>
    <p:extLst>
      <p:ext uri="{BB962C8B-B14F-4D97-AF65-F5344CB8AC3E}">
        <p14:creationId xmlns:p14="http://schemas.microsoft.com/office/powerpoint/2010/main" val="3255891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0DAAC4F1-A53B-A780-A31E-5084A1D05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21" b="9521"/>
          <a:stretch/>
        </p:blipFill>
        <p:spPr>
          <a:xfrm>
            <a:off x="397931" y="353635"/>
            <a:ext cx="11396131" cy="6150730"/>
          </a:xfrm>
          <a:prstGeom prst="rect">
            <a:avLst/>
          </a:prstGeom>
        </p:spPr>
      </p:pic>
      <p:sp>
        <p:nvSpPr>
          <p:cNvPr id="3" name="object 3"/>
          <p:cNvSpPr txBox="1"/>
          <p:nvPr/>
        </p:nvSpPr>
        <p:spPr>
          <a:xfrm>
            <a:off x="397931" y="4179486"/>
            <a:ext cx="11396131" cy="470642"/>
          </a:xfrm>
          <a:prstGeom prst="rect">
            <a:avLst/>
          </a:prstGeom>
        </p:spPr>
        <p:txBody>
          <a:bodyPr vert="horz" wrap="square" lIns="0" tIns="46990" rIns="0" bIns="0" rtlCol="0" anchor="t">
            <a:spAutoFit/>
          </a:bodyPr>
          <a:lstStyle/>
          <a:p>
            <a:pPr marL="710565" marR="5080" indent="-698500" algn="ctr" rtl="0">
              <a:lnSpc>
                <a:spcPts val="3300"/>
              </a:lnSpc>
              <a:spcBef>
                <a:spcPts val="370"/>
              </a:spcBef>
            </a:pPr>
            <a:r>
              <a:rPr lang="en-GB" sz="2900" b="1" dirty="0">
                <a:solidFill>
                  <a:srgbClr val="FFFFFF"/>
                </a:solidFill>
                <a:latin typeface="Georgia"/>
                <a:cs typeface="Georgia"/>
              </a:rPr>
              <a:t>Rooms and Suites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04095" y="1766102"/>
            <a:ext cx="408940" cy="360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rtl="0">
              <a:lnSpc>
                <a:spcPct val="100000"/>
              </a:lnSpc>
              <a:spcBef>
                <a:spcPts val="100"/>
              </a:spcBef>
            </a:pPr>
            <a:r>
              <a:rPr lang="en-gb" sz="2200" b="1" spc="110" dirty="0">
                <a:solidFill>
                  <a:srgbClr val="FFFFFF"/>
                </a:solidFill>
                <a:latin typeface="Trebuchet MS"/>
                <a:cs typeface="Trebuchet MS"/>
              </a:rPr>
              <a:t>01</a:t>
            </a:r>
            <a:r>
              <a:rPr lang="en-gb" sz="2200" b="1" spc="-445" dirty="0">
                <a:solidFill>
                  <a:srgbClr val="FFFFFF"/>
                </a:solidFill>
                <a:latin typeface="Trebuchet MS"/>
                <a:cs typeface="Trebuchet MS"/>
              </a:rPr>
              <a:t> </a:t>
            </a:r>
            <a:endParaRPr sz="2200" dirty="0">
              <a:latin typeface="Trebuchet MS"/>
              <a:cs typeface="Trebuchet MS"/>
            </a:endParaRPr>
          </a:p>
        </p:txBody>
      </p:sp>
      <p:grpSp>
        <p:nvGrpSpPr>
          <p:cNvPr id="5" name="object 5"/>
          <p:cNvGrpSpPr/>
          <p:nvPr/>
        </p:nvGrpSpPr>
        <p:grpSpPr>
          <a:xfrm>
            <a:off x="6003785" y="2310955"/>
            <a:ext cx="182880" cy="1655445"/>
            <a:chOff x="6003785" y="2310955"/>
            <a:chExt cx="182880" cy="1655445"/>
          </a:xfrm>
          <a:noFill/>
        </p:grpSpPr>
        <p:sp>
          <p:nvSpPr>
            <p:cNvPr id="6" name="object 6"/>
            <p:cNvSpPr/>
            <p:nvPr/>
          </p:nvSpPr>
          <p:spPr>
            <a:xfrm>
              <a:off x="6003785" y="2310955"/>
              <a:ext cx="182880" cy="1655445"/>
            </a:xfrm>
            <a:custGeom>
              <a:avLst/>
              <a:gdLst/>
              <a:ahLst/>
              <a:cxnLst/>
              <a:rect l="l" t="t" r="r" b="b"/>
              <a:pathLst>
                <a:path w="182879" h="1655445">
                  <a:moveTo>
                    <a:pt x="182879" y="0"/>
                  </a:moveTo>
                  <a:lnTo>
                    <a:pt x="0" y="0"/>
                  </a:lnTo>
                  <a:lnTo>
                    <a:pt x="0" y="1655063"/>
                  </a:lnTo>
                  <a:lnTo>
                    <a:pt x="182879" y="1655063"/>
                  </a:lnTo>
                  <a:lnTo>
                    <a:pt x="182879" y="0"/>
                  </a:lnTo>
                  <a:close/>
                </a:path>
              </a:pathLst>
            </a:custGeom>
            <a:grpFill/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  <p:sp>
          <p:nvSpPr>
            <p:cNvPr id="7" name="object 7"/>
            <p:cNvSpPr/>
            <p:nvPr/>
          </p:nvSpPr>
          <p:spPr>
            <a:xfrm>
              <a:off x="6094476" y="2385000"/>
              <a:ext cx="0" cy="1504950"/>
            </a:xfrm>
            <a:custGeom>
              <a:avLst/>
              <a:gdLst/>
              <a:ahLst/>
              <a:cxnLst/>
              <a:rect l="l" t="t" r="r" b="b"/>
              <a:pathLst>
                <a:path h="1504950">
                  <a:moveTo>
                    <a:pt x="0" y="0"/>
                  </a:moveTo>
                  <a:lnTo>
                    <a:pt x="0" y="1504797"/>
                  </a:lnTo>
                </a:path>
              </a:pathLst>
            </a:custGeom>
            <a:grpFill/>
            <a:ln w="1799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rtl="0"/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2043966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220F292-1DFD-EF8F-375F-55791C37FCF1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pic>
        <p:nvPicPr>
          <p:cNvPr id="17" name="Picture 16">
            <a:extLst>
              <a:ext uri="{FF2B5EF4-FFF2-40B4-BE49-F238E27FC236}">
                <a16:creationId xmlns:a16="http://schemas.microsoft.com/office/drawing/2014/main" id="{14229F71-08D5-32A0-20E9-BBD2C89DA2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51" t="-340" r="25927" b="340"/>
          <a:stretch/>
        </p:blipFill>
        <p:spPr>
          <a:xfrm>
            <a:off x="924983" y="628202"/>
            <a:ext cx="5471890" cy="5601596"/>
          </a:xfrm>
          <a:prstGeom prst="rect">
            <a:avLst/>
          </a:prstGeom>
        </p:spPr>
      </p:pic>
      <p:sp>
        <p:nvSpPr>
          <p:cNvPr id="6" name="object 6"/>
          <p:cNvSpPr txBox="1"/>
          <p:nvPr/>
        </p:nvSpPr>
        <p:spPr>
          <a:xfrm>
            <a:off x="6950599" y="2332937"/>
            <a:ext cx="4012042" cy="2649443"/>
          </a:xfrm>
          <a:prstGeom prst="rect">
            <a:avLst/>
          </a:prstGeom>
        </p:spPr>
        <p:txBody>
          <a:bodyPr vert="horz" wrap="square" lIns="0" tIns="12700" rIns="0" bIns="0" rtlCol="0" anchor="t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solidFill>
                  <a:srgbClr val="8F8784"/>
                </a:solidFill>
                <a:latin typeface="Georgia"/>
                <a:cs typeface="Georgia"/>
              </a:rPr>
              <a:t>Meliá Barcelona Sky features 261 spacious, elegant, and bright rooms, including 23 suites and The Level Service. Each room is equipped with state-of-the-art technology to ensure guests feel as comfortable as possible during their stay.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spc="-5" dirty="0">
              <a:solidFill>
                <a:srgbClr val="8F8784"/>
              </a:solidFill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solidFill>
                  <a:srgbClr val="8F8784"/>
                </a:solidFill>
                <a:latin typeface="Georgia"/>
                <a:cs typeface="Georgia"/>
              </a:rPr>
              <a:t>All rooms are designed with a modern and functional style, maximizing natural light to meet guests' needs in an exclusive and comfortable environment.</a:t>
            </a: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endParaRPr lang="en-US" sz="1200" spc="-5" dirty="0">
              <a:solidFill>
                <a:srgbClr val="8F8784"/>
              </a:solidFill>
              <a:latin typeface="Georgia"/>
              <a:cs typeface="Georgia"/>
            </a:endParaRPr>
          </a:p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lang="en-US" sz="1200" spc="-5" dirty="0">
                <a:solidFill>
                  <a:srgbClr val="8F8784"/>
                </a:solidFill>
                <a:latin typeface="Georgia"/>
                <a:cs typeface="Georgia"/>
              </a:rPr>
              <a:t>Each room is outfitted with high-quality, spacious bathrooms, featuring double rain-effect showers and bathtubs.</a:t>
            </a:r>
          </a:p>
          <a:p>
            <a:pPr marL="12700" marR="63500">
              <a:lnSpc>
                <a:spcPct val="100000"/>
              </a:lnSpc>
            </a:pPr>
            <a:endParaRPr lang="es-ES" sz="1200" dirty="0">
              <a:latin typeface="Georgia"/>
              <a:cs typeface="Georgia"/>
            </a:endParaRP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0598" y="1236168"/>
            <a:ext cx="4588335" cy="923330"/>
          </a:xfrm>
        </p:spPr>
        <p:txBody>
          <a:bodyPr rtlCol="0"/>
          <a:lstStyle/>
          <a:p>
            <a:r>
              <a:rPr lang="en-AU" i="1" dirty="0"/>
              <a:t>Elegant and comfortable rooms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5C9B41-EE02-5524-2402-D7742D62DE34}"/>
              </a:ext>
            </a:extLst>
          </p:cNvPr>
          <p:cNvSpPr txBox="1"/>
          <p:nvPr/>
        </p:nvSpPr>
        <p:spPr>
          <a:xfrm>
            <a:off x="3423920" y="416399"/>
            <a:ext cx="6096000" cy="461665"/>
          </a:xfrm>
          <a:prstGeom prst="rect">
            <a:avLst/>
          </a:prstGeom>
        </p:spPr>
        <p:txBody>
          <a:bodyPr wrap="square" lIns="0" tIns="0" rIns="0" bIns="0" rtlCol="0">
            <a:spAutoFit/>
          </a:bodyPr>
          <a:lstStyle>
            <a:lvl1pPr>
              <a:defRPr sz="3000" b="1" i="1">
                <a:solidFill>
                  <a:srgbClr val="8B827D"/>
                </a:solidFill>
                <a:latin typeface="Georgia"/>
                <a:ea typeface="+mj-ea"/>
                <a:cs typeface="Georgia"/>
              </a:defRPr>
            </a:lvl1pPr>
          </a:lstStyle>
          <a:p>
            <a:endParaRPr lang="es-ES" dirty="0"/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B0DF44C1-4B08-6957-E866-00B585514E35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F440310-21FF-FA54-6FCB-84F62169C270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A58674-4ED5-6B99-F2F9-6E3EB22EAB50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25131925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1C5BA6-E921-DB9B-9C85-470D988703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13" r="17413"/>
          <a:stretch/>
        </p:blipFill>
        <p:spPr>
          <a:xfrm>
            <a:off x="924984" y="673433"/>
            <a:ext cx="5471890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0" y="609600"/>
            <a:ext cx="4010281" cy="461665"/>
          </a:xfrm>
        </p:spPr>
        <p:txBody>
          <a:bodyPr rtlCol="0"/>
          <a:lstStyle/>
          <a:p>
            <a:pPr rtl="0"/>
            <a:r>
              <a:rPr lang="en-gb" dirty="0"/>
              <a:t>Meliá Room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33AD39CC-D6AF-B454-7308-DD9F2BD5D935}"/>
              </a:ext>
            </a:extLst>
          </p:cNvPr>
          <p:cNvSpPr txBox="1"/>
          <p:nvPr/>
        </p:nvSpPr>
        <p:spPr>
          <a:xfrm>
            <a:off x="6904883" y="1258610"/>
            <a:ext cx="4086023" cy="168302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L="12700" marR="60960" indent="0">
              <a:spcBef>
                <a:spcPts val="565"/>
              </a:spcBef>
            </a:pPr>
            <a:r>
              <a:rPr lang="en-US" dirty="0">
                <a:cs typeface="+mn-cs"/>
              </a:rPr>
              <a:t>1 King-size bed or two single beds | 25 m² – Option for a family room (2 connecting rooms | 50 m²). Total of 56 rooms.</a:t>
            </a:r>
          </a:p>
          <a:p>
            <a:pPr marL="12700" marR="60960" indent="0">
              <a:spcBef>
                <a:spcPts val="565"/>
              </a:spcBef>
            </a:pPr>
            <a:endParaRPr lang="en-US" dirty="0">
              <a:cs typeface="+mn-cs"/>
            </a:endParaRPr>
          </a:p>
          <a:p>
            <a:pPr marL="12700" marR="60960" indent="0">
              <a:spcBef>
                <a:spcPts val="565"/>
              </a:spcBef>
            </a:pPr>
            <a:r>
              <a:rPr lang="en-US" dirty="0">
                <a:cs typeface="+mn-cs"/>
              </a:rPr>
              <a:t>This avant-garde design room features two large windows offering the best views of Barcelona. It is equipped with a King-size bed or two single beds and a bright bathroom with a rain-effect shower.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0ACFA4B0-6922-8524-7512-BF602EC4052D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0936E0A-EC8A-26FF-6840-23E30133FAB5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521BABB-C063-884C-4FE8-28DE356751D2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30190567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5B86FDF-CCE1-66B9-C33F-E1DFC23DF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0" t="-92" r="32662" b="92"/>
          <a:stretch/>
        </p:blipFill>
        <p:spPr>
          <a:xfrm>
            <a:off x="6186711" y="671403"/>
            <a:ext cx="5507636" cy="560159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68562" y="2638020"/>
            <a:ext cx="3546861" cy="923330"/>
          </a:xfrm>
        </p:spPr>
        <p:txBody>
          <a:bodyPr rtlCol="0"/>
          <a:lstStyle/>
          <a:p>
            <a:pPr algn="l" rtl="0"/>
            <a:r>
              <a:rPr lang="en-gb" dirty="0"/>
              <a:t>Meliá Room </a:t>
            </a:r>
            <a:br>
              <a:rPr lang="en-gb" dirty="0"/>
            </a:br>
            <a:r>
              <a:rPr lang="en-GB" dirty="0"/>
              <a:t>Pool View</a:t>
            </a:r>
            <a:endParaRPr lang="en-gb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2168562" y="3744230"/>
            <a:ext cx="3546861" cy="168302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R="60960" indent="-171450">
              <a:spcBef>
                <a:spcPts val="565"/>
              </a:spcBef>
            </a:pPr>
            <a:r>
              <a:rPr lang="en-US" dirty="0">
                <a:cs typeface="+mn-cs"/>
              </a:rPr>
              <a:t>1 King-size bed or two single beds | 30 m² – Option for a family room (2 connecting rooms | 60 m²). Total of 35 rooms.</a:t>
            </a:r>
          </a:p>
          <a:p>
            <a:pPr marR="60960" indent="-171450">
              <a:spcBef>
                <a:spcPts val="565"/>
              </a:spcBef>
            </a:pPr>
            <a:endParaRPr lang="en-US" dirty="0">
              <a:cs typeface="+mn-cs"/>
            </a:endParaRPr>
          </a:p>
          <a:p>
            <a:pPr marR="60960" indent="-171450">
              <a:spcBef>
                <a:spcPts val="565"/>
              </a:spcBef>
            </a:pPr>
            <a:r>
              <a:rPr lang="en-US" dirty="0">
                <a:cs typeface="+mn-cs"/>
              </a:rPr>
              <a:t>This room will captivate you with its delightful views of the pool. It boasts a modern design and ample natural light, thanks to soundproof floor-to-ceiling windows.</a:t>
            </a:r>
          </a:p>
        </p:txBody>
      </p:sp>
      <p:sp>
        <p:nvSpPr>
          <p:cNvPr id="2" name="object 2">
            <a:extLst>
              <a:ext uri="{FF2B5EF4-FFF2-40B4-BE49-F238E27FC236}">
                <a16:creationId xmlns:a16="http://schemas.microsoft.com/office/drawing/2014/main" id="{44997947-9D9D-F765-0AF3-1A85E3203802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C27A11E-524C-D6BA-2EAC-42FF58DF8F60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E66D577-4E3C-30C2-27AC-061DC34220D4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11306150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980C46-37AA-C9C6-D4DE-CED2721A4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2" r="12749"/>
          <a:stretch/>
        </p:blipFill>
        <p:spPr>
          <a:xfrm>
            <a:off x="925742" y="673433"/>
            <a:ext cx="5471132" cy="5599566"/>
          </a:xfrm>
          <a:prstGeom prst="rect">
            <a:avLst/>
          </a:prstGeom>
        </p:spPr>
      </p:pic>
      <p:sp>
        <p:nvSpPr>
          <p:cNvPr id="11" name="Título 10">
            <a:extLst>
              <a:ext uri="{FF2B5EF4-FFF2-40B4-BE49-F238E27FC236}">
                <a16:creationId xmlns:a16="http://schemas.microsoft.com/office/drawing/2014/main" id="{C5ACD710-D4A6-8642-AD69-35BC399A3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1" y="609600"/>
            <a:ext cx="4010280" cy="923330"/>
          </a:xfrm>
        </p:spPr>
        <p:txBody>
          <a:bodyPr rtlCol="0"/>
          <a:lstStyle/>
          <a:p>
            <a:pPr rtl="0"/>
            <a:r>
              <a:rPr lang="en-GB" dirty="0"/>
              <a:t>Premium Room </a:t>
            </a:r>
            <a:br>
              <a:rPr lang="en-GB" dirty="0"/>
            </a:br>
            <a:r>
              <a:rPr lang="en-GB" dirty="0"/>
              <a:t>City View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2A87C86-D79F-C950-3007-D8E002911120}"/>
              </a:ext>
            </a:extLst>
          </p:cNvPr>
          <p:cNvCxnSpPr>
            <a:cxnSpLocks/>
          </p:cNvCxnSpPr>
          <p:nvPr/>
        </p:nvCxnSpPr>
        <p:spPr>
          <a:xfrm>
            <a:off x="11658600" y="4724732"/>
            <a:ext cx="0" cy="155340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7D798F9-F4E6-778F-9577-27BC61B7124C}"/>
              </a:ext>
            </a:extLst>
          </p:cNvPr>
          <p:cNvSpPr txBox="1"/>
          <p:nvPr/>
        </p:nvSpPr>
        <p:spPr>
          <a:xfrm>
            <a:off x="6904884" y="2081570"/>
            <a:ext cx="3499978" cy="1683025"/>
          </a:xfrm>
          <a:prstGeom prst="rect">
            <a:avLst/>
          </a:prstGeom>
        </p:spPr>
        <p:txBody>
          <a:bodyPr vert="horz" wrap="square" lIns="0" tIns="5080" rIns="0" bIns="0" rtlCol="0" anchor="t">
            <a:spAutoFit/>
          </a:bodyPr>
          <a:lstStyle>
            <a:defPPr rtl="0">
              <a:defRPr lang="en-GB"/>
            </a:defPPr>
            <a:lvl1pPr marL="24130" marR="5080" indent="-12065">
              <a:lnSpc>
                <a:spcPct val="104200"/>
              </a:lnSpc>
              <a:spcBef>
                <a:spcPts val="40"/>
              </a:spcBef>
              <a:defRPr sz="1200" spc="-10">
                <a:solidFill>
                  <a:srgbClr val="8B827D"/>
                </a:solidFill>
                <a:latin typeface="Georgia"/>
                <a:cs typeface="Georgia"/>
              </a:defRPr>
            </a:lvl1pPr>
          </a:lstStyle>
          <a:p>
            <a:pPr marR="60960" indent="-171450">
              <a:spcBef>
                <a:spcPts val="565"/>
              </a:spcBef>
            </a:pPr>
            <a:r>
              <a:rPr lang="en-US" dirty="0">
                <a:cs typeface="+mn-cs"/>
              </a:rPr>
              <a:t>1 King-size bed or two single beds | 25 m². Total of 28 rooms.</a:t>
            </a:r>
          </a:p>
          <a:p>
            <a:pPr marR="60960" indent="-171450">
              <a:spcBef>
                <a:spcPts val="565"/>
              </a:spcBef>
            </a:pPr>
            <a:endParaRPr lang="en-US" dirty="0">
              <a:cs typeface="+mn-cs"/>
            </a:endParaRPr>
          </a:p>
          <a:p>
            <a:pPr marR="60960" indent="-171450">
              <a:spcBef>
                <a:spcPts val="565"/>
              </a:spcBef>
            </a:pPr>
            <a:r>
              <a:rPr lang="en-US" dirty="0">
                <a:cs typeface="+mn-cs"/>
              </a:rPr>
              <a:t>With stunning views of Barcelona, discover this shelter located from the 14th floor upwards. A modern and light-filled stay featuring soundproof windows that guarantee complete rest and relaxation.</a:t>
            </a:r>
          </a:p>
        </p:txBody>
      </p:sp>
      <p:sp>
        <p:nvSpPr>
          <p:cNvPr id="6" name="object 2">
            <a:extLst>
              <a:ext uri="{FF2B5EF4-FFF2-40B4-BE49-F238E27FC236}">
                <a16:creationId xmlns:a16="http://schemas.microsoft.com/office/drawing/2014/main" id="{1B65D648-4B4C-5454-F42B-A41BA252F574}"/>
              </a:ext>
            </a:extLst>
          </p:cNvPr>
          <p:cNvSpPr txBox="1"/>
          <p:nvPr/>
        </p:nvSpPr>
        <p:spPr>
          <a:xfrm>
            <a:off x="404823" y="671403"/>
            <a:ext cx="153888" cy="5606730"/>
          </a:xfrm>
          <a:prstGeom prst="rect">
            <a:avLst/>
          </a:prstGeom>
        </p:spPr>
        <p:txBody>
          <a:bodyPr vert="vert270" wrap="square" lIns="0" tIns="4445" rIns="0" bIns="0" rtlCol="0">
            <a:spAutoFit/>
          </a:bodyPr>
          <a:lstStyle/>
          <a:p>
            <a:pPr marL="12700" algn="ctr">
              <a:lnSpc>
                <a:spcPct val="100000"/>
              </a:lnSpc>
              <a:spcBef>
                <a:spcPts val="35"/>
              </a:spcBef>
            </a:pPr>
            <a:r>
              <a:rPr lang="es-ES" sz="1000" b="1" spc="200" dirty="0">
                <a:solidFill>
                  <a:srgbClr val="8B827D"/>
                </a:solidFill>
                <a:latin typeface="Trebuchet MS"/>
                <a:cs typeface="Trebuchet MS"/>
              </a:rPr>
              <a:t>MELIÁ BARCELONA SKY</a:t>
            </a:r>
            <a:endParaRPr sz="1000" dirty="0">
              <a:latin typeface="Trebuchet MS"/>
              <a:cs typeface="Trebuchet MS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5DA3561-8DBF-1D8D-A104-A6D09A566D46}"/>
              </a:ext>
            </a:extLst>
          </p:cNvPr>
          <p:cNvCxnSpPr>
            <a:cxnSpLocks/>
          </p:cNvCxnSpPr>
          <p:nvPr/>
        </p:nvCxnSpPr>
        <p:spPr>
          <a:xfrm>
            <a:off x="497653" y="4462272"/>
            <a:ext cx="0" cy="1815861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EC2BF73-19CE-C6EB-6937-BC2DF122AE75}"/>
              </a:ext>
            </a:extLst>
          </p:cNvPr>
          <p:cNvCxnSpPr>
            <a:cxnSpLocks/>
          </p:cNvCxnSpPr>
          <p:nvPr/>
        </p:nvCxnSpPr>
        <p:spPr>
          <a:xfrm>
            <a:off x="497653" y="673433"/>
            <a:ext cx="0" cy="1868599"/>
          </a:xfrm>
          <a:prstGeom prst="line">
            <a:avLst/>
          </a:prstGeom>
          <a:ln w="12700">
            <a:solidFill>
              <a:srgbClr val="8B827D"/>
            </a:solidFill>
          </a:ln>
        </p:spPr>
      </p:cxnSp>
    </p:spTree>
    <p:extLst>
      <p:ext uri="{BB962C8B-B14F-4D97-AF65-F5344CB8AC3E}">
        <p14:creationId xmlns:p14="http://schemas.microsoft.com/office/powerpoint/2010/main" val="5673997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87807C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8fe6d310-cf60-46ea-a7b6-645cb8b57bdd" xsi:nil="true"/>
    <lcf76f155ced4ddcb4097134ff3c332f xmlns="750e7ccf-087f-4106-9c65-7d89128a395e">
      <Terms xmlns="http://schemas.microsoft.com/office/infopath/2007/PartnerControls"/>
    </lcf76f155ced4ddcb4097134ff3c332f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5F005ABFB0A0C344833EE4F5CEB573CE" ma:contentTypeVersion="14" ma:contentTypeDescription="Crear nuevo documento." ma:contentTypeScope="" ma:versionID="a0a0125274c7bca7d0edbe2fcaf0fe12">
  <xsd:schema xmlns:xsd="http://www.w3.org/2001/XMLSchema" xmlns:xs="http://www.w3.org/2001/XMLSchema" xmlns:p="http://schemas.microsoft.com/office/2006/metadata/properties" xmlns:ns2="750e7ccf-087f-4106-9c65-7d89128a395e" xmlns:ns3="8fe6d310-cf60-46ea-a7b6-645cb8b57bdd" targetNamespace="http://schemas.microsoft.com/office/2006/metadata/properties" ma:root="true" ma:fieldsID="ffecf5c83649dd72cfe923f668aa9e6d" ns2:_="" ns3:_="">
    <xsd:import namespace="750e7ccf-087f-4106-9c65-7d89128a395e"/>
    <xsd:import namespace="8fe6d310-cf60-46ea-a7b6-645cb8b57bd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50e7ccf-087f-4106-9c65-7d89128a39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0ce9faf3-a7fc-46de-96f2-fcddc742c76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fe6d310-cf60-46ea-a7b6-645cb8b57bdd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39166412-3ed6-4f78-ba57-128ae1761ed7}" ma:internalName="TaxCatchAll" ma:showField="CatchAllData" ma:web="8fe6d310-cf60-46ea-a7b6-645cb8b57bd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2F3660-A22F-418E-9716-7C8A905C833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0A11C4C-BC5C-40EC-BA76-570BD8B329F7}">
  <ds:schemaRefs>
    <ds:schemaRef ds:uri="http://purl.org/dc/elements/1.1/"/>
    <ds:schemaRef ds:uri="750e7ccf-087f-4106-9c65-7d89128a395e"/>
    <ds:schemaRef ds:uri="http://purl.org/dc/terms/"/>
    <ds:schemaRef ds:uri="8fe6d310-cf60-46ea-a7b6-645cb8b57bdd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6F1671E6-773F-458E-AF7B-7DA3397FDBD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50e7ccf-087f-4106-9c65-7d89128a395e"/>
    <ds:schemaRef ds:uri="8fe6d310-cf60-46ea-a7b6-645cb8b57bd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d9290083-bd2f-48a2-8ac5-09a524b17d15}" enabled="1" method="Privileged" siteId="{b9fec68c-c92d-461e-9a97-3d03a0f18b82}" contentBits="1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1465</Words>
  <Application>Microsoft Office PowerPoint</Application>
  <PresentationFormat>Panorámica</PresentationFormat>
  <Paragraphs>346</Paragraphs>
  <Slides>34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34</vt:i4>
      </vt:variant>
    </vt:vector>
  </HeadingPairs>
  <TitlesOfParts>
    <vt:vector size="39" baseType="lpstr">
      <vt:lpstr>Aptos</vt:lpstr>
      <vt:lpstr>Calibri</vt:lpstr>
      <vt:lpstr>Georgia</vt:lpstr>
      <vt:lpstr>Trebuchet MS</vt:lpstr>
      <vt:lpstr>Office Theme</vt:lpstr>
      <vt:lpstr>Presentación de PowerPoint</vt:lpstr>
      <vt:lpstr>Content</vt:lpstr>
      <vt:lpstr>Presentación de PowerPoint</vt:lpstr>
      <vt:lpstr>Incredible views of the Mediterranean</vt:lpstr>
      <vt:lpstr>Presentación de PowerPoint</vt:lpstr>
      <vt:lpstr>Elegant and comfortable rooms</vt:lpstr>
      <vt:lpstr>Meliá Room</vt:lpstr>
      <vt:lpstr>Meliá Room  Pool View</vt:lpstr>
      <vt:lpstr>Premium Room  City View</vt:lpstr>
      <vt:lpstr>Premium Room Sea View</vt:lpstr>
      <vt:lpstr>The Level Room</vt:lpstr>
      <vt:lpstr>The Level Grand Premium Room City View </vt:lpstr>
      <vt:lpstr>The Level Grand  Premium Room Sea View </vt:lpstr>
      <vt:lpstr>The Level Suite Room City View </vt:lpstr>
      <vt:lpstr>The Level Suite Room Sea View</vt:lpstr>
      <vt:lpstr>The Level Master Suite Room  Sea View</vt:lpstr>
      <vt:lpstr>Presentación de PowerPoint</vt:lpstr>
      <vt:lpstr>The Level Lounge</vt:lpstr>
      <vt:lpstr>Presentación de PowerPoint</vt:lpstr>
      <vt:lpstr>Presentación de PowerPoint</vt:lpstr>
      <vt:lpstr>Presentación de PowerPoint</vt:lpstr>
      <vt:lpstr>24 Cielos Bar &amp; Restaurant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Serena Spa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Mander, Susanna</dc:creator>
  <cp:lastModifiedBy>González Rodríguez, Borja Jesús</cp:lastModifiedBy>
  <cp:revision>119</cp:revision>
  <dcterms:created xsi:type="dcterms:W3CDTF">2021-11-24T13:40:08Z</dcterms:created>
  <dcterms:modified xsi:type="dcterms:W3CDTF">2025-02-23T16:37:06Z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2021-11-19T00:00:00Z</vt:filetime>
  </property>
  <property fmtid="{D5CDD505-2E9C-101B-9397-08002B2CF9AE}" pid="3" name="Creator">
    <vt:lpwstr>Adobe InDesign 16.4 (Macintosh)</vt:lpwstr>
  </property>
  <property fmtid="{D5CDD505-2E9C-101B-9397-08002B2CF9AE}" pid="4" name="LastSaved">
    <vt:filetime>2021-11-24T00:00:00Z</vt:filetime>
  </property>
  <property fmtid="{D5CDD505-2E9C-101B-9397-08002B2CF9AE}" pid="5" name="ContentTypeId">
    <vt:lpwstr>0x0101005F005ABFB0A0C344833EE4F5CEB573CE</vt:lpwstr>
  </property>
  <property fmtid="{D5CDD505-2E9C-101B-9397-08002B2CF9AE}" pid="6" name="MediaServiceImageTags">
    <vt:lpwstr/>
  </property>
</Properties>
</file>